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5" r:id="rId5"/>
    <p:sldMasterId id="2147483736" r:id="rId6"/>
    <p:sldMasterId id="2147483737" r:id="rId7"/>
    <p:sldMasterId id="2147483738" r:id="rId8"/>
    <p:sldMasterId id="2147483739" r:id="rId9"/>
    <p:sldMasterId id="2147483740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y="5143500" cx="91440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Hind"/>
      <p:regular r:id="rId27"/>
      <p:bold r:id="rId28"/>
    </p:embeddedFont>
    <p:embeddedFont>
      <p:font typeface="Hind Medium"/>
      <p:regular r:id="rId29"/>
      <p:bold r:id="rId30"/>
    </p:embeddedFont>
    <p:embeddedFont>
      <p:font typeface="Hind Light"/>
      <p:regular r:id="rId31"/>
      <p:bold r:id="rId32"/>
    </p:embeddedFont>
    <p:embeddedFont>
      <p:font typeface="Fira Sans"/>
      <p:regular r:id="rId33"/>
      <p:bold r:id="rId34"/>
      <p:italic r:id="rId35"/>
      <p:boldItalic r:id="rId36"/>
    </p:embeddedFont>
    <p:embeddedFont>
      <p:font typeface="Oi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A45484-ED58-46DE-B882-8CA8F78B9868}">
  <a:tblStyle styleId="{23A45484-ED58-46DE-B882-8CA8F78B98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Hind-bold.fntdata"/><Relationship Id="rId27" Type="http://schemas.openxmlformats.org/officeDocument/2006/relationships/font" Target="fonts/Hin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HindMedium-regular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HindLight-regular.fntdata"/><Relationship Id="rId30" Type="http://schemas.openxmlformats.org/officeDocument/2006/relationships/font" Target="fonts/HindMedium-bold.fntdata"/><Relationship Id="rId11" Type="http://schemas.openxmlformats.org/officeDocument/2006/relationships/notesMaster" Target="notesMasters/notesMaster1.xml"/><Relationship Id="rId33" Type="http://schemas.openxmlformats.org/officeDocument/2006/relationships/font" Target="fonts/FiraSans-regular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HindLight-bold.fntdata"/><Relationship Id="rId13" Type="http://schemas.openxmlformats.org/officeDocument/2006/relationships/slide" Target="slides/slide2.xml"/><Relationship Id="rId35" Type="http://schemas.openxmlformats.org/officeDocument/2006/relationships/font" Target="fonts/FiraSans-italic.fntdata"/><Relationship Id="rId12" Type="http://schemas.openxmlformats.org/officeDocument/2006/relationships/slide" Target="slides/slide1.xml"/><Relationship Id="rId34" Type="http://schemas.openxmlformats.org/officeDocument/2006/relationships/font" Target="fonts/FiraSans-bold.fntdata"/><Relationship Id="rId15" Type="http://schemas.openxmlformats.org/officeDocument/2006/relationships/slide" Target="slides/slide4.xml"/><Relationship Id="rId37" Type="http://schemas.openxmlformats.org/officeDocument/2006/relationships/font" Target="fonts/Oi-regular.fntdata"/><Relationship Id="rId14" Type="http://schemas.openxmlformats.org/officeDocument/2006/relationships/slide" Target="slides/slide3.xml"/><Relationship Id="rId36" Type="http://schemas.openxmlformats.org/officeDocument/2006/relationships/font" Target="fonts/FiraSans-boldItalic.fntdata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9cb5b4a41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9cb5b4a41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9cb5b4a41a_0_1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9cb5b4a41a_0_16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39cb5b4a41a_0_16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9cb5b4a41a_0_1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9cb5b4a41a_0_1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9cb5b4a41a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2009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UIDAI / Aadhaar established – creation of UIDAI to issue Unique Identification Numbers.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Sources: The Times of India, Zoop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2010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AePS (Aadhaar-enabled Payment System) launched – bank-led interoperable financial inclusion at PoS using Aadhaar.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Source: NPCI Milestones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IMPS launched – real-time interbank transfers introduced, enabling 24x7 instant digital payments.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Sources: GeeksforGeeks, NPCI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2014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Pradhan Mantri Jan Dhan Yojana (PMJDY) – initiative to provide universal banking access.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Launch: August 2014 (source verification pending)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2015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Digital India launched – national campaign promoting digital infrastructure, literacy, and digital service delivery.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Launch Date: 1 July 2015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Source: Wikipedia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2016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UPI launched by NPCI – instant, mobile-based bank-to-bank payments.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Launch: April 2016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Source: NPCI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Demonetisation – led to surge in digital payments adoption.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2016–2017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Jio launched – affordable 4G internet plans, driving mass adoption of digital payments, UPI, and online services.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Source: Reliance Jio history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2017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BharatQR launched – standardized QR codes for merchant payments, promoting interoperability.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Source: NPCI Milestones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GSTN launched – digital platform for GST compliance, invoicing, and return filing.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Source: GSTN official website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2020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COVID-19 Pandemic – accelerated digital adoption among citizens and MSMEs.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Sources: Taylor &amp; Francis Online, Center for Financial Inclusion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2021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Formal launch of Account Aggregator (AA) ecosystem – secure, consent-based financial data sharing framework.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Launch: 2 September 2021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Sources: The Economic Times, Business Standard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2024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UPI Lite &amp; UPI 123Pay expanded access – enabling feature phone users and low-internet users to transact via IVR, missed call, etc.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Sources: NPCI product overview, Angel One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39cb5b4a41a_0_754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9cb5b4a41a_0_7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39cb5b4a41a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400"/>
              <a:t>When did PSU banks onboarded??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9cb5b4a41a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9cb5b4a41a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9cb5b4a41a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9cb5b4a41a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9cb5b4a41a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9cb5b4a41a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9cb5b4a41a_0_1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9cb5b4a41a_0_1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9cb5b4a41a_0_1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9cb5b4a41a_0_1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9cb5b4a41a_0_1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9cb5b4a41a_0_1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ubtitle Only">
  <p:cSld name="1_Title Subtitle 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685800" y="209971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s with heading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835818" y="288036"/>
            <a:ext cx="7074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342900" y="1049274"/>
            <a:ext cx="4057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​"/>
              <a:defRPr b="1" sz="900">
                <a:solidFill>
                  <a:schemeClr val="accen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​"/>
              <a:defRPr sz="900"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7"/>
          <p:cNvSpPr txBox="1"/>
          <p:nvPr>
            <p:ph idx="2" type="body"/>
          </p:nvPr>
        </p:nvSpPr>
        <p:spPr>
          <a:xfrm>
            <a:off x="342900" y="1412748"/>
            <a:ext cx="40578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  <a:defRPr sz="900"/>
            </a:lvl5pPr>
            <a:lvl6pPr indent="-2984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9pPr>
          </a:lstStyle>
          <a:p/>
        </p:txBody>
      </p:sp>
      <p:sp>
        <p:nvSpPr>
          <p:cNvPr id="109" name="Google Shape;109;p27"/>
          <p:cNvSpPr txBox="1"/>
          <p:nvPr>
            <p:ph idx="3" type="body"/>
          </p:nvPr>
        </p:nvSpPr>
        <p:spPr>
          <a:xfrm>
            <a:off x="4743450" y="1049274"/>
            <a:ext cx="4057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​"/>
              <a:defRPr b="1" sz="900">
                <a:solidFill>
                  <a:schemeClr val="accen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​"/>
              <a:defRPr sz="900">
                <a:solidFill>
                  <a:schemeClr val="accent1"/>
                </a:solidFill>
              </a:defRPr>
            </a:lvl2pPr>
            <a:lvl3pPr indent="-2984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​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27"/>
          <p:cNvSpPr txBox="1"/>
          <p:nvPr>
            <p:ph idx="4" type="body"/>
          </p:nvPr>
        </p:nvSpPr>
        <p:spPr>
          <a:xfrm>
            <a:off x="4743450" y="1412748"/>
            <a:ext cx="40578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  <a:defRPr sz="900"/>
            </a:lvl5pPr>
            <a:lvl6pPr indent="-2984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  <a:defRPr sz="11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60">
          <p15:clr>
            <a:srgbClr val="FBAE40"/>
          </p15:clr>
        </p15:guide>
        <p15:guide id="2" pos="2772">
          <p15:clr>
            <a:srgbClr val="FBAE40"/>
          </p15:clr>
        </p15:guide>
        <p15:guide id="3" pos="2988">
          <p15:clr>
            <a:srgbClr val="FBAE40"/>
          </p15:clr>
        </p15:guide>
        <p15:guide id="4" orient="horz" pos="8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title"/>
          </p:nvPr>
        </p:nvSpPr>
        <p:spPr>
          <a:xfrm>
            <a:off x="84621" y="13692"/>
            <a:ext cx="8828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" type="body"/>
          </p:nvPr>
        </p:nvSpPr>
        <p:spPr>
          <a:xfrm>
            <a:off x="158855" y="4855964"/>
            <a:ext cx="328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67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67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14" name="Google Shape;114;p28"/>
          <p:cNvCxnSpPr/>
          <p:nvPr/>
        </p:nvCxnSpPr>
        <p:spPr>
          <a:xfrm>
            <a:off x="0" y="422591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28"/>
          <p:cNvSpPr txBox="1"/>
          <p:nvPr/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MXV Consulting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6855392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8"/>
          <p:cNvSpPr txBox="1"/>
          <p:nvPr>
            <p:ph idx="2" type="body"/>
          </p:nvPr>
        </p:nvSpPr>
        <p:spPr>
          <a:xfrm>
            <a:off x="84622" y="451184"/>
            <a:ext cx="88281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─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" y="0"/>
            <a:ext cx="91422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ubtitle Only">
  <p:cSld name="1_Title Subtitle 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/>
          <p:nvPr>
            <p:ph type="title"/>
          </p:nvPr>
        </p:nvSpPr>
        <p:spPr>
          <a:xfrm>
            <a:off x="685800" y="209971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9pPr>
          </a:lstStyle>
          <a:p/>
        </p:txBody>
      </p:sp>
      <p:sp>
        <p:nvSpPr>
          <p:cNvPr id="129" name="Google Shape;129;p33"/>
          <p:cNvSpPr txBox="1"/>
          <p:nvPr>
            <p:ph idx="1" type="body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type="title"/>
          </p:nvPr>
        </p:nvSpPr>
        <p:spPr>
          <a:xfrm>
            <a:off x="1511713" y="1452625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>
                <a:solidFill>
                  <a:srgbClr val="F3F3F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7" name="Google Shape;137;p36"/>
          <p:cNvSpPr txBox="1"/>
          <p:nvPr>
            <p:ph idx="1" type="subTitle"/>
          </p:nvPr>
        </p:nvSpPr>
        <p:spPr>
          <a:xfrm>
            <a:off x="1511712" y="1779575"/>
            <a:ext cx="2339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38" name="Google Shape;138;p36"/>
          <p:cNvSpPr txBox="1"/>
          <p:nvPr>
            <p:ph idx="2" type="title"/>
          </p:nvPr>
        </p:nvSpPr>
        <p:spPr>
          <a:xfrm>
            <a:off x="4845487" y="1455263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9" name="Google Shape;139;p36"/>
          <p:cNvSpPr txBox="1"/>
          <p:nvPr>
            <p:ph idx="3" type="subTitle"/>
          </p:nvPr>
        </p:nvSpPr>
        <p:spPr>
          <a:xfrm>
            <a:off x="4845487" y="1782238"/>
            <a:ext cx="2339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40" name="Google Shape;140;p36"/>
          <p:cNvSpPr txBox="1"/>
          <p:nvPr>
            <p:ph idx="4" type="title"/>
          </p:nvPr>
        </p:nvSpPr>
        <p:spPr>
          <a:xfrm>
            <a:off x="2768313" y="2877450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>
                <a:solidFill>
                  <a:srgbClr val="F3F3F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1" name="Google Shape;141;p36"/>
          <p:cNvSpPr txBox="1"/>
          <p:nvPr>
            <p:ph idx="5" type="subTitle"/>
          </p:nvPr>
        </p:nvSpPr>
        <p:spPr>
          <a:xfrm>
            <a:off x="2768312" y="3204400"/>
            <a:ext cx="2339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42" name="Google Shape;142;p36"/>
          <p:cNvSpPr txBox="1"/>
          <p:nvPr>
            <p:ph idx="6" type="title"/>
          </p:nvPr>
        </p:nvSpPr>
        <p:spPr>
          <a:xfrm>
            <a:off x="6100575" y="2878082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24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3" name="Google Shape;143;p36"/>
          <p:cNvSpPr txBox="1"/>
          <p:nvPr>
            <p:ph idx="7" type="subTitle"/>
          </p:nvPr>
        </p:nvSpPr>
        <p:spPr>
          <a:xfrm>
            <a:off x="6100575" y="3205057"/>
            <a:ext cx="23391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44" name="Google Shape;144;p36"/>
          <p:cNvSpPr txBox="1"/>
          <p:nvPr>
            <p:ph idx="8" type="title"/>
          </p:nvPr>
        </p:nvSpPr>
        <p:spPr>
          <a:xfrm>
            <a:off x="1959337" y="3164300"/>
            <a:ext cx="600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5" name="Google Shape;145;p36"/>
          <p:cNvSpPr txBox="1"/>
          <p:nvPr>
            <p:ph idx="9" type="title"/>
          </p:nvPr>
        </p:nvSpPr>
        <p:spPr>
          <a:xfrm>
            <a:off x="704337" y="1730350"/>
            <a:ext cx="600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6" name="Google Shape;146;p36"/>
          <p:cNvSpPr txBox="1"/>
          <p:nvPr>
            <p:ph idx="13" type="title"/>
          </p:nvPr>
        </p:nvSpPr>
        <p:spPr>
          <a:xfrm>
            <a:off x="5304000" y="3183632"/>
            <a:ext cx="600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7" name="Google Shape;147;p36"/>
          <p:cNvSpPr txBox="1"/>
          <p:nvPr>
            <p:ph idx="14" type="title"/>
          </p:nvPr>
        </p:nvSpPr>
        <p:spPr>
          <a:xfrm>
            <a:off x="4048912" y="1719213"/>
            <a:ext cx="600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FF88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7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7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37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8827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27"/>
              </a:buClr>
              <a:buSzPts val="3200"/>
              <a:buFont typeface="Arial"/>
              <a:buNone/>
              <a:defRPr>
                <a:solidFill>
                  <a:srgbClr val="FF88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9" name="Google Shape;159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3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27"/>
              </a:buClr>
              <a:buSzPts val="2400"/>
              <a:buFont typeface="Arial"/>
              <a:buNone/>
              <a:defRPr sz="2400">
                <a:solidFill>
                  <a:srgbClr val="FF88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4" name="Google Shape;164;p40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65" name="Google Shape;165;p40"/>
          <p:cNvPicPr preferRelativeResize="0"/>
          <p:nvPr/>
        </p:nvPicPr>
        <p:blipFill rotWithShape="1">
          <a:blip r:embed="rId2">
            <a:alphaModFix/>
          </a:blip>
          <a:srcRect b="0" l="0" r="-8483" t="0"/>
          <a:stretch/>
        </p:blipFill>
        <p:spPr>
          <a:xfrm>
            <a:off x="7951350" y="4709678"/>
            <a:ext cx="1192650" cy="3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008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4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4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200"/>
              <a:buFont typeface="Arial"/>
              <a:buNone/>
              <a:defRPr sz="42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3" name="Google Shape;173;p4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4" name="Google Shape;174;p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4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8" name="Google Shape;178;p4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4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Arial"/>
              <a:buNone/>
              <a:defRPr sz="10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44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" name="Google Shape;183;p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5"/>
          <p:cNvSpPr txBox="1"/>
          <p:nvPr>
            <p:ph idx="12" type="sldNum"/>
          </p:nvPr>
        </p:nvSpPr>
        <p:spPr>
          <a:xfrm>
            <a:off x="8784468" y="4871553"/>
            <a:ext cx="356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45"/>
          <p:cNvSpPr txBox="1"/>
          <p:nvPr>
            <p:ph type="title"/>
          </p:nvPr>
        </p:nvSpPr>
        <p:spPr>
          <a:xfrm>
            <a:off x="540554" y="627461"/>
            <a:ext cx="79770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7" name="Google Shape;187;p45"/>
          <p:cNvSpPr txBox="1"/>
          <p:nvPr>
            <p:ph idx="1" type="body"/>
          </p:nvPr>
        </p:nvSpPr>
        <p:spPr>
          <a:xfrm>
            <a:off x="539552" y="1437624"/>
            <a:ext cx="79929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8" name="Google Shape;18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35150" y="95300"/>
            <a:ext cx="386000" cy="4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7"/>
          <p:cNvSpPr txBox="1"/>
          <p:nvPr>
            <p:ph idx="12" type="sldNum"/>
          </p:nvPr>
        </p:nvSpPr>
        <p:spPr>
          <a:xfrm>
            <a:off x="8746425" y="4906950"/>
            <a:ext cx="3975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47"/>
          <p:cNvSpPr txBox="1"/>
          <p:nvPr>
            <p:ph idx="1" type="body"/>
          </p:nvPr>
        </p:nvSpPr>
        <p:spPr>
          <a:xfrm>
            <a:off x="215825" y="874650"/>
            <a:ext cx="87123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i"/>
              <a:buChar char="●"/>
              <a:defRPr sz="2400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1pPr>
            <a:lvl2pPr indent="-355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i"/>
              <a:buChar char="○"/>
              <a:defRPr sz="2000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i"/>
              <a:buChar char="■"/>
              <a:defRPr sz="1600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i"/>
              <a:buChar char="●"/>
              <a:defRPr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i"/>
              <a:buChar char="○"/>
              <a:defRPr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i"/>
              <a:buChar char="■"/>
              <a:defRPr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i"/>
              <a:buChar char="●"/>
              <a:defRPr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i"/>
              <a:buChar char="○"/>
              <a:defRPr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i"/>
              <a:buChar char="■"/>
              <a:defRPr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7" name="Google Shape;197;p4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8" name="Google Shape;198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9" name="Google Shape;199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0" name="Google Shape;200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ubtitle Only">
  <p:cSld name="1_Title Subtitle 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1"/>
          <p:cNvSpPr txBox="1"/>
          <p:nvPr>
            <p:ph type="title"/>
          </p:nvPr>
        </p:nvSpPr>
        <p:spPr>
          <a:xfrm>
            <a:off x="685800" y="209971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9pPr>
          </a:lstStyle>
          <a:p/>
        </p:txBody>
      </p:sp>
      <p:sp>
        <p:nvSpPr>
          <p:cNvPr id="213" name="Google Shape;213;p51"/>
          <p:cNvSpPr txBox="1"/>
          <p:nvPr>
            <p:ph idx="1" type="body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2"/>
          <p:cNvSpPr txBox="1"/>
          <p:nvPr>
            <p:ph type="ctrTitle"/>
          </p:nvPr>
        </p:nvSpPr>
        <p:spPr>
          <a:xfrm>
            <a:off x="2193600" y="1447438"/>
            <a:ext cx="47568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7" name="Google Shape;217;p52"/>
          <p:cNvSpPr txBox="1"/>
          <p:nvPr>
            <p:ph idx="1" type="subTitle"/>
          </p:nvPr>
        </p:nvSpPr>
        <p:spPr>
          <a:xfrm>
            <a:off x="2376000" y="2981913"/>
            <a:ext cx="43920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0" name="Google Shape;220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1" name="Google Shape;221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6" name="Google Shape;226;p5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7" name="Google Shape;227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0" name="Google Shape;230;p56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5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4" name="Google Shape;234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9" name="Google Shape;239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5" name="Google Shape;245;p6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6" name="Google Shape;246;p6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7" name="Google Shape;247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1"/>
          <p:cNvSpPr/>
          <p:nvPr/>
        </p:nvSpPr>
        <p:spPr>
          <a:xfrm>
            <a:off x="1" y="1906"/>
            <a:ext cx="9144000" cy="34200"/>
          </a:xfrm>
          <a:prstGeom prst="rect">
            <a:avLst/>
          </a:prstGeom>
          <a:solidFill>
            <a:srgbClr val="E31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1"/>
          <p:cNvSpPr/>
          <p:nvPr/>
        </p:nvSpPr>
        <p:spPr>
          <a:xfrm>
            <a:off x="1" y="1906"/>
            <a:ext cx="9144000" cy="34200"/>
          </a:xfrm>
          <a:prstGeom prst="rect">
            <a:avLst/>
          </a:prstGeom>
          <a:solidFill>
            <a:srgbClr val="E31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91" y="5086350"/>
            <a:ext cx="8437419" cy="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040">
          <p15:clr>
            <a:srgbClr val="FBAE40"/>
          </p15:clr>
        </p15:guide>
        <p15:guide id="2" orient="horz" pos="4005">
          <p15:clr>
            <a:srgbClr val="FBAE40"/>
          </p15:clr>
        </p15:guide>
        <p15:guide id="3" orient="horz" pos="411">
          <p15:clr>
            <a:srgbClr val="FBAE40"/>
          </p15:clr>
        </p15:guide>
        <p15:guide id="4" orient="horz" pos="4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2"/>
          <p:cNvSpPr txBox="1"/>
          <p:nvPr>
            <p:ph type="title"/>
          </p:nvPr>
        </p:nvSpPr>
        <p:spPr>
          <a:xfrm>
            <a:off x="4634135" y="1434600"/>
            <a:ext cx="3532800" cy="22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5" name="Google Shape;255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" name="Google Shape;258;p6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59" name="Google Shape;259;p6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60" name="Google Shape;260;p6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61" name="Google Shape;261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4"/>
          <p:cNvSpPr txBox="1"/>
          <p:nvPr>
            <p:ph type="title"/>
          </p:nvPr>
        </p:nvSpPr>
        <p:spPr>
          <a:xfrm>
            <a:off x="84621" y="13692"/>
            <a:ext cx="8828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p64"/>
          <p:cNvSpPr txBox="1"/>
          <p:nvPr>
            <p:ph idx="1" type="body"/>
          </p:nvPr>
        </p:nvSpPr>
        <p:spPr>
          <a:xfrm>
            <a:off x="158855" y="4855964"/>
            <a:ext cx="328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67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67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5" name="Google Shape;265;p64"/>
          <p:cNvSpPr txBox="1"/>
          <p:nvPr/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MXV Consulting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4"/>
          <p:cNvSpPr txBox="1"/>
          <p:nvPr>
            <p:ph idx="2" type="body"/>
          </p:nvPr>
        </p:nvSpPr>
        <p:spPr>
          <a:xfrm>
            <a:off x="84622" y="451184"/>
            <a:ext cx="88281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─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7" name="Google Shape;267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ubtitle Only">
  <p:cSld name="1_Title Subtitle 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7"/>
          <p:cNvSpPr txBox="1"/>
          <p:nvPr>
            <p:ph type="title"/>
          </p:nvPr>
        </p:nvSpPr>
        <p:spPr>
          <a:xfrm>
            <a:off x="685800" y="209971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9pPr>
          </a:lstStyle>
          <a:p/>
        </p:txBody>
      </p:sp>
      <p:sp>
        <p:nvSpPr>
          <p:cNvPr id="280" name="Google Shape;280;p67"/>
          <p:cNvSpPr txBox="1"/>
          <p:nvPr>
            <p:ph idx="1" type="body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8"/>
          <p:cNvSpPr txBox="1"/>
          <p:nvPr>
            <p:ph type="ctrTitle"/>
          </p:nvPr>
        </p:nvSpPr>
        <p:spPr>
          <a:xfrm>
            <a:off x="2193600" y="1447438"/>
            <a:ext cx="47568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4" name="Google Shape;284;p68"/>
          <p:cNvSpPr txBox="1"/>
          <p:nvPr>
            <p:ph idx="1" type="subTitle"/>
          </p:nvPr>
        </p:nvSpPr>
        <p:spPr>
          <a:xfrm>
            <a:off x="2376000" y="2981913"/>
            <a:ext cx="43920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7" name="Google Shape;287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8" name="Google Shape;288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3" name="Google Shape;293;p7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4" name="Google Shape;294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7" name="Google Shape;297;p72"/>
          <p:cNvSpPr txBox="1"/>
          <p:nvPr>
            <p:ph idx="12" type="sldNum"/>
          </p:nvPr>
        </p:nvSpPr>
        <p:spPr>
          <a:xfrm>
            <a:off x="8556784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0" name="Google Shape;300;p7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1" name="Google Shape;301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p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5" name="Google Shape;305;p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6" name="Google Shape;306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2" name="Google Shape;312;p7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3" name="Google Shape;313;p7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4" name="Google Shape;314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7"/>
          <p:cNvSpPr/>
          <p:nvPr/>
        </p:nvSpPr>
        <p:spPr>
          <a:xfrm>
            <a:off x="1" y="1906"/>
            <a:ext cx="9144000" cy="34200"/>
          </a:xfrm>
          <a:prstGeom prst="rect">
            <a:avLst/>
          </a:prstGeom>
          <a:solidFill>
            <a:srgbClr val="E31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7"/>
          <p:cNvSpPr/>
          <p:nvPr/>
        </p:nvSpPr>
        <p:spPr>
          <a:xfrm>
            <a:off x="1" y="1906"/>
            <a:ext cx="9144000" cy="34200"/>
          </a:xfrm>
          <a:prstGeom prst="rect">
            <a:avLst/>
          </a:prstGeom>
          <a:solidFill>
            <a:srgbClr val="E31D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91" y="5086350"/>
            <a:ext cx="8437419" cy="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040">
          <p15:clr>
            <a:srgbClr val="FBAE40"/>
          </p15:clr>
        </p15:guide>
        <p15:guide id="2" orient="horz" pos="4005">
          <p15:clr>
            <a:srgbClr val="FBAE40"/>
          </p15:clr>
        </p15:guide>
        <p15:guide id="3" orient="horz" pos="411">
          <p15:clr>
            <a:srgbClr val="FBAE40"/>
          </p15:clr>
        </p15:guide>
        <p15:guide id="4" orient="horz" pos="4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8"/>
          <p:cNvSpPr txBox="1"/>
          <p:nvPr>
            <p:ph type="title"/>
          </p:nvPr>
        </p:nvSpPr>
        <p:spPr>
          <a:xfrm>
            <a:off x="4634135" y="1434600"/>
            <a:ext cx="3532800" cy="22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3F3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2" name="Google Shape;322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5" name="Google Shape;325;p7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26" name="Google Shape;326;p7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7" name="Google Shape;327;p7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8" name="Google Shape;328;p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0"/>
          <p:cNvSpPr txBox="1"/>
          <p:nvPr>
            <p:ph type="title"/>
          </p:nvPr>
        </p:nvSpPr>
        <p:spPr>
          <a:xfrm>
            <a:off x="84621" y="13692"/>
            <a:ext cx="8828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80"/>
          <p:cNvSpPr txBox="1"/>
          <p:nvPr>
            <p:ph idx="1" type="body"/>
          </p:nvPr>
        </p:nvSpPr>
        <p:spPr>
          <a:xfrm>
            <a:off x="158855" y="4855964"/>
            <a:ext cx="328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67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67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600"/>
              <a:buChar char="•"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2" name="Google Shape;332;p80"/>
          <p:cNvSpPr txBox="1"/>
          <p:nvPr/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MXV Consulting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80"/>
          <p:cNvSpPr txBox="1"/>
          <p:nvPr>
            <p:ph idx="2" type="body"/>
          </p:nvPr>
        </p:nvSpPr>
        <p:spPr>
          <a:xfrm>
            <a:off x="84622" y="451184"/>
            <a:ext cx="88281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─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2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4" name="Google Shape;334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1" name="Google Shape;341;p8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2" name="Google Shape;342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5" name="Google Shape;345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9" name="Google Shape;349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2" name="Google Shape;352;p8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3" name="Google Shape;353;p8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4" name="Google Shape;354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" name="Google Shape;357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0" name="Google Shape;360;p8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1" name="Google Shape;361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4" name="Google Shape;364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8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8" name="Google Shape;368;p8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9" name="Google Shape;369;p8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0" name="Google Shape;370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73" name="Google Shape;373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6" name="Google Shape;376;p9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7" name="Google Shape;377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2" name="Google Shape;382;p9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83" name="Google Shape;383;p9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4" name="Google Shape;384;p9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5" name="Google Shape;385;p9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" name="Google Shape;125;p31"/>
          <p:cNvPicPr preferRelativeResize="0"/>
          <p:nvPr/>
        </p:nvPicPr>
        <p:blipFill rotWithShape="1">
          <a:blip r:embed="rId1">
            <a:alphaModFix/>
          </a:blip>
          <a:srcRect b="0" l="0" r="-8483" t="0"/>
          <a:stretch/>
        </p:blipFill>
        <p:spPr>
          <a:xfrm>
            <a:off x="7802325" y="4568875"/>
            <a:ext cx="1123950" cy="3765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048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048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048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048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04" name="Google Shape;204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5" name="Google Shape;205;p49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206" name="Google Shape;206;p49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9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48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048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048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048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048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048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048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71" name="Google Shape;271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i="0" sz="1100" u="none" cap="none" strike="noStrike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2" name="Google Shape;272;p65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273" name="Google Shape;273;p65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5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7" name="Google Shape;337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8" name="Google Shape;338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21.png"/><Relationship Id="rId22" Type="http://schemas.openxmlformats.org/officeDocument/2006/relationships/image" Target="../media/image35.png"/><Relationship Id="rId10" Type="http://schemas.openxmlformats.org/officeDocument/2006/relationships/image" Target="../media/image27.png"/><Relationship Id="rId21" Type="http://schemas.openxmlformats.org/officeDocument/2006/relationships/image" Target="../media/image28.png"/><Relationship Id="rId13" Type="http://schemas.openxmlformats.org/officeDocument/2006/relationships/image" Target="../media/image37.png"/><Relationship Id="rId24" Type="http://schemas.openxmlformats.org/officeDocument/2006/relationships/image" Target="../media/image49.png"/><Relationship Id="rId12" Type="http://schemas.openxmlformats.org/officeDocument/2006/relationships/image" Target="../media/image19.png"/><Relationship Id="rId23" Type="http://schemas.openxmlformats.org/officeDocument/2006/relationships/image" Target="../media/image52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5" Type="http://schemas.openxmlformats.org/officeDocument/2006/relationships/image" Target="../media/image29.png"/><Relationship Id="rId14" Type="http://schemas.openxmlformats.org/officeDocument/2006/relationships/image" Target="../media/image59.png"/><Relationship Id="rId17" Type="http://schemas.openxmlformats.org/officeDocument/2006/relationships/image" Target="../media/image25.png"/><Relationship Id="rId16" Type="http://schemas.openxmlformats.org/officeDocument/2006/relationships/image" Target="../media/image32.png"/><Relationship Id="rId5" Type="http://schemas.openxmlformats.org/officeDocument/2006/relationships/image" Target="../media/image11.png"/><Relationship Id="rId19" Type="http://schemas.openxmlformats.org/officeDocument/2006/relationships/image" Target="../media/image43.png"/><Relationship Id="rId6" Type="http://schemas.openxmlformats.org/officeDocument/2006/relationships/image" Target="../media/image6.png"/><Relationship Id="rId18" Type="http://schemas.openxmlformats.org/officeDocument/2006/relationships/image" Target="../media/image23.png"/><Relationship Id="rId7" Type="http://schemas.openxmlformats.org/officeDocument/2006/relationships/image" Target="../media/image17.png"/><Relationship Id="rId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35.png"/><Relationship Id="rId21" Type="http://schemas.openxmlformats.org/officeDocument/2006/relationships/image" Target="../media/image28.png"/><Relationship Id="rId24" Type="http://schemas.openxmlformats.org/officeDocument/2006/relationships/image" Target="../media/image56.png"/><Relationship Id="rId23" Type="http://schemas.openxmlformats.org/officeDocument/2006/relationships/image" Target="../media/image52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25" Type="http://schemas.openxmlformats.org/officeDocument/2006/relationships/image" Target="../media/image49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26.png"/><Relationship Id="rId11" Type="http://schemas.openxmlformats.org/officeDocument/2006/relationships/image" Target="../media/image21.png"/><Relationship Id="rId10" Type="http://schemas.openxmlformats.org/officeDocument/2006/relationships/image" Target="../media/image27.png"/><Relationship Id="rId13" Type="http://schemas.openxmlformats.org/officeDocument/2006/relationships/image" Target="../media/image37.png"/><Relationship Id="rId12" Type="http://schemas.openxmlformats.org/officeDocument/2006/relationships/image" Target="../media/image19.png"/><Relationship Id="rId15" Type="http://schemas.openxmlformats.org/officeDocument/2006/relationships/image" Target="../media/image29.png"/><Relationship Id="rId14" Type="http://schemas.openxmlformats.org/officeDocument/2006/relationships/image" Target="../media/image59.png"/><Relationship Id="rId17" Type="http://schemas.openxmlformats.org/officeDocument/2006/relationships/image" Target="../media/image25.png"/><Relationship Id="rId16" Type="http://schemas.openxmlformats.org/officeDocument/2006/relationships/image" Target="../media/image32.png"/><Relationship Id="rId19" Type="http://schemas.openxmlformats.org/officeDocument/2006/relationships/image" Target="../media/image43.png"/><Relationship Id="rId1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1.png"/><Relationship Id="rId4" Type="http://schemas.openxmlformats.org/officeDocument/2006/relationships/image" Target="../media/image54.png"/><Relationship Id="rId5" Type="http://schemas.openxmlformats.org/officeDocument/2006/relationships/image" Target="../media/image6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Relationship Id="rId5" Type="http://schemas.openxmlformats.org/officeDocument/2006/relationships/image" Target="../media/image6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97B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4"/>
          <p:cNvSpPr txBox="1"/>
          <p:nvPr/>
        </p:nvSpPr>
        <p:spPr>
          <a:xfrm>
            <a:off x="480775" y="1879500"/>
            <a:ext cx="6307500" cy="19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Account Aggregator Framework</a:t>
            </a:r>
            <a:r>
              <a:rPr b="1" lang="en-GB" sz="35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b="1" sz="35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Hind Light"/>
              <a:ea typeface="Hind Light"/>
              <a:cs typeface="Hind Light"/>
              <a:sym typeface="Hin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Hind Light"/>
                <a:ea typeface="Hind Light"/>
                <a:cs typeface="Hind Light"/>
                <a:sym typeface="Hind Light"/>
              </a:rPr>
              <a:t>Transforming India’s Financial Services</a:t>
            </a:r>
            <a:endParaRPr sz="2400">
              <a:solidFill>
                <a:srgbClr val="FFFFFF"/>
              </a:solidFill>
              <a:latin typeface="Hind Light"/>
              <a:ea typeface="Hind Light"/>
              <a:cs typeface="Hind Light"/>
              <a:sym typeface="Hind Light"/>
            </a:endParaRPr>
          </a:p>
        </p:txBody>
      </p:sp>
      <p:sp>
        <p:nvSpPr>
          <p:cNvPr id="391" name="Google Shape;391;p94"/>
          <p:cNvSpPr txBox="1"/>
          <p:nvPr/>
        </p:nvSpPr>
        <p:spPr>
          <a:xfrm>
            <a:off x="480775" y="4286250"/>
            <a:ext cx="61173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OCTOBER </a:t>
            </a:r>
            <a:r>
              <a:rPr b="1" lang="en-GB" sz="15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2025</a:t>
            </a:r>
            <a:endParaRPr b="1" sz="15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92" name="Google Shape;39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50" y="707005"/>
            <a:ext cx="1962535" cy="611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103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773" name="Google Shape;773;p103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03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5" name="Google Shape;775;p10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000"/>
              <a:t>‹#›</a:t>
            </a:fld>
            <a:endParaRPr sz="1000"/>
          </a:p>
        </p:txBody>
      </p:sp>
      <p:sp>
        <p:nvSpPr>
          <p:cNvPr id="776" name="Google Shape;776;p103"/>
          <p:cNvSpPr txBox="1"/>
          <p:nvPr/>
        </p:nvSpPr>
        <p:spPr>
          <a:xfrm>
            <a:off x="178253" y="275704"/>
            <a:ext cx="8409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GB" sz="1700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rPr>
              <a:t>Extrapolating self-reported data, we estimate </a:t>
            </a:r>
            <a:r>
              <a:rPr b="1" lang="en-GB" sz="17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4.77 crore</a:t>
            </a:r>
            <a:r>
              <a:rPr b="1" lang="en-GB" sz="1700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rPr>
              <a:t> users in FY25</a:t>
            </a:r>
            <a:endParaRPr b="1" i="0" sz="1700" u="none" cap="none" strike="noStrike">
              <a:solidFill>
                <a:srgbClr val="FF88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7" name="Google Shape;777;p103"/>
          <p:cNvSpPr txBox="1"/>
          <p:nvPr/>
        </p:nvSpPr>
        <p:spPr>
          <a:xfrm>
            <a:off x="197950" y="4742800"/>
            <a:ext cx="84090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* Based on industry interactions, we estimate that banks have served an additional 25% of PFM users over and above those reported by RIAs.</a:t>
            </a:r>
            <a:endParaRPr i="1" sz="10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aphicFrame>
        <p:nvGraphicFramePr>
          <p:cNvPr id="778" name="Google Shape;778;p103"/>
          <p:cNvGraphicFramePr/>
          <p:nvPr/>
        </p:nvGraphicFramePr>
        <p:xfrm>
          <a:off x="271750" y="70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{23A45484-ED58-46DE-B882-8CA8F78B9868}</a:tableStyleId>
              </a:tblPr>
              <a:tblGrid>
                <a:gridCol w="1201275"/>
                <a:gridCol w="1201275"/>
                <a:gridCol w="996425"/>
                <a:gridCol w="996425"/>
                <a:gridCol w="1309375"/>
                <a:gridCol w="1309375"/>
                <a:gridCol w="1394725"/>
              </a:tblGrid>
              <a:tr h="50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Use Cases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Self-reported Data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Number 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of FIUs 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Consent Share (%)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Estimated Data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Additional estimates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Financial services delivered in FY25 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37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Lending H1 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(Volume and Value)</a:t>
                      </a:r>
                      <a:endParaRPr i="1" sz="8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55.07 lakh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10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~63%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88.04 lakh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–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187.95 lakh 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loans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disbursed</a:t>
                      </a:r>
                      <a:endParaRPr sz="11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– amounting to ₹1,66,049 crores</a:t>
                      </a:r>
                      <a:endParaRPr i="1" sz="11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₹46,746 crores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10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~63%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₹74,722 crores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–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37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Lending H2 </a:t>
                      </a:r>
                      <a:endParaRPr sz="1100">
                        <a:solidFill>
                          <a:schemeClr val="dk1"/>
                        </a:solidFill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>
                          <a:solidFill>
                            <a:schemeClr val="dk1"/>
                          </a:solidFill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(Volume and Value)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66.92  lakh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12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~67%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99.92 lakh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–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37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₹61,171 crores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12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~67%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₹91,327 crores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–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0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Stockbroking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47.32 lakh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3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~56%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84.20 lakh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–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84.20 lakh </a:t>
                      </a: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accounts verified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PFM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76.9 lakh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6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~47%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163.75 lakh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204.69 lakh*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204.69 lakh</a:t>
                      </a: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PFM users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Insurance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28,472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5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~87%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32,875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–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0.33 lakh </a:t>
                      </a:r>
                      <a:endParaRPr b="1"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insurance policies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Hind Medium"/>
                          <a:ea typeface="Hind Medium"/>
                          <a:cs typeface="Hind Medium"/>
                          <a:sym typeface="Hind Medium"/>
                        </a:rPr>
                        <a:t>TOTAL</a:t>
                      </a:r>
                      <a:endParaRPr sz="1100">
                        <a:latin typeface="Hind Medium"/>
                        <a:ea typeface="Hind Medium"/>
                        <a:cs typeface="Hind Medium"/>
                        <a:sym typeface="Hin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477+ lakh</a:t>
                      </a:r>
                      <a:r>
                        <a:rPr lang="en-GB" sz="1100">
                          <a:latin typeface="Hind"/>
                          <a:ea typeface="Hind"/>
                          <a:cs typeface="Hind"/>
                          <a:sym typeface="Hind"/>
                        </a:rPr>
                        <a:t> customers served</a:t>
                      </a:r>
                      <a:endParaRPr sz="11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97B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4"/>
          <p:cNvSpPr txBox="1"/>
          <p:nvPr/>
        </p:nvSpPr>
        <p:spPr>
          <a:xfrm>
            <a:off x="480775" y="4286250"/>
            <a:ext cx="61173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OCTOBER 2025</a:t>
            </a:r>
            <a:endParaRPr b="1" sz="15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784" name="Google Shape;784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50" y="707005"/>
            <a:ext cx="1962535" cy="611339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04"/>
          <p:cNvSpPr txBox="1"/>
          <p:nvPr/>
        </p:nvSpPr>
        <p:spPr>
          <a:xfrm>
            <a:off x="480775" y="1879500"/>
            <a:ext cx="6307500" cy="19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THANK YOU!</a:t>
            </a:r>
            <a:endParaRPr b="1" sz="35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Hind Light"/>
              <a:ea typeface="Hind Light"/>
              <a:cs typeface="Hind Light"/>
              <a:sym typeface="Hin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000">
                <a:solidFill>
                  <a:srgbClr val="FFFFFF"/>
                </a:solidFill>
                <a:latin typeface="Hind Light"/>
                <a:ea typeface="Hind Light"/>
                <a:cs typeface="Hind Light"/>
                <a:sym typeface="Hind Light"/>
              </a:rPr>
              <a:t>info@sahamati.org.in</a:t>
            </a:r>
            <a:r>
              <a:rPr lang="en-GB" sz="2400">
                <a:solidFill>
                  <a:srgbClr val="FFFFFF"/>
                </a:solidFill>
                <a:latin typeface="Hind Light"/>
                <a:ea typeface="Hind Light"/>
                <a:cs typeface="Hind Light"/>
                <a:sym typeface="Hind Light"/>
              </a:rPr>
              <a:t> </a:t>
            </a:r>
            <a:endParaRPr sz="2400">
              <a:solidFill>
                <a:srgbClr val="FFFFFF"/>
              </a:solidFill>
              <a:latin typeface="Hind Light"/>
              <a:ea typeface="Hind Light"/>
              <a:cs typeface="Hind Light"/>
              <a:sym typeface="Hin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95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398" name="Google Shape;398;p95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95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95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000"/>
              <a:t>‹#›</a:t>
            </a:fld>
            <a:endParaRPr sz="1000"/>
          </a:p>
        </p:txBody>
      </p:sp>
      <p:sp>
        <p:nvSpPr>
          <p:cNvPr id="401" name="Google Shape;401;p95"/>
          <p:cNvSpPr txBox="1"/>
          <p:nvPr/>
        </p:nvSpPr>
        <p:spPr>
          <a:xfrm>
            <a:off x="178253" y="275704"/>
            <a:ext cx="8409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GB" sz="1700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rPr>
              <a:t>The AA ecosystem is rapidly approaching critical mass </a:t>
            </a:r>
            <a:endParaRPr b="1" i="0" sz="1700" u="none" cap="none" strike="noStrike">
              <a:solidFill>
                <a:srgbClr val="FF88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95"/>
          <p:cNvSpPr/>
          <p:nvPr/>
        </p:nvSpPr>
        <p:spPr>
          <a:xfrm>
            <a:off x="3187455" y="1290800"/>
            <a:ext cx="1995600" cy="10830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800">
                <a:solidFill>
                  <a:srgbClr val="FF8827"/>
                </a:solidFill>
                <a:latin typeface="Hind"/>
                <a:ea typeface="Hind"/>
                <a:cs typeface="Hind"/>
                <a:sym typeface="Hind"/>
              </a:rPr>
              <a:t>22.3 crore</a:t>
            </a:r>
            <a:endParaRPr b="1" sz="1800">
              <a:solidFill>
                <a:srgbClr val="FF8827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700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>
                <a:solidFill>
                  <a:srgbClr val="030383"/>
                </a:solidFill>
                <a:latin typeface="Hind"/>
                <a:ea typeface="Hind"/>
                <a:cs typeface="Hind"/>
                <a:sym typeface="Hind"/>
              </a:rPr>
              <a:t>accounts linked cumulatively</a:t>
            </a:r>
            <a:endParaRPr b="1" sz="1800">
              <a:solidFill>
                <a:srgbClr val="FF8827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03" name="Google Shape;403;p95"/>
          <p:cNvSpPr/>
          <p:nvPr/>
        </p:nvSpPr>
        <p:spPr>
          <a:xfrm>
            <a:off x="901925" y="1290800"/>
            <a:ext cx="1874100" cy="10830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800">
                <a:solidFill>
                  <a:srgbClr val="FF8827"/>
                </a:solidFill>
                <a:latin typeface="Hind"/>
                <a:ea typeface="Hind"/>
                <a:cs typeface="Hind"/>
                <a:sym typeface="Hind"/>
              </a:rPr>
              <a:t>261 crore</a:t>
            </a:r>
            <a:endParaRPr b="1" sz="1800">
              <a:solidFill>
                <a:srgbClr val="FF8827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700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rgbClr val="030383"/>
                </a:solidFill>
                <a:latin typeface="Hind"/>
                <a:ea typeface="Hind"/>
                <a:cs typeface="Hind"/>
                <a:sym typeface="Hind"/>
              </a:rPr>
              <a:t>financial accounts to </a:t>
            </a:r>
            <a:endParaRPr sz="1200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rgbClr val="030383"/>
                </a:solidFill>
                <a:latin typeface="Hind"/>
                <a:ea typeface="Hind"/>
                <a:cs typeface="Hind"/>
                <a:sym typeface="Hind"/>
              </a:rPr>
              <a:t>share data via AA</a:t>
            </a:r>
            <a:endParaRPr i="0" sz="1200" u="none" cap="none" strike="noStrike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04" name="Google Shape;404;p95"/>
          <p:cNvSpPr/>
          <p:nvPr/>
        </p:nvSpPr>
        <p:spPr>
          <a:xfrm>
            <a:off x="3187455" y="2835909"/>
            <a:ext cx="1995600" cy="10830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800">
                <a:solidFill>
                  <a:srgbClr val="FF8827"/>
                </a:solidFill>
                <a:latin typeface="Hind"/>
                <a:ea typeface="Hind"/>
                <a:cs typeface="Hind"/>
                <a:sym typeface="Hind"/>
              </a:rPr>
              <a:t>~500 crore </a:t>
            </a:r>
            <a:endParaRPr b="1" sz="1800">
              <a:solidFill>
                <a:srgbClr val="FF8827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700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rgbClr val="030383"/>
                </a:solidFill>
                <a:latin typeface="Hind"/>
                <a:ea typeface="Hind"/>
                <a:cs typeface="Hind"/>
                <a:sym typeface="Hind"/>
              </a:rPr>
              <a:t>Cumulative data packets delivered </a:t>
            </a:r>
            <a:endParaRPr b="1" sz="1500">
              <a:solidFill>
                <a:srgbClr val="FF8827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05" name="Google Shape;405;p95"/>
          <p:cNvSpPr/>
          <p:nvPr/>
        </p:nvSpPr>
        <p:spPr>
          <a:xfrm>
            <a:off x="901925" y="2835909"/>
            <a:ext cx="1874100" cy="10830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800">
                <a:solidFill>
                  <a:srgbClr val="FF8827"/>
                </a:solidFill>
                <a:latin typeface="Hind"/>
                <a:ea typeface="Hind"/>
                <a:cs typeface="Hind"/>
                <a:sym typeface="Hind"/>
              </a:rPr>
              <a:t>30.8 crore</a:t>
            </a:r>
            <a:endParaRPr b="1" sz="1800">
              <a:solidFill>
                <a:srgbClr val="FF8827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700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rgbClr val="030383"/>
                </a:solidFill>
                <a:latin typeface="Hind"/>
                <a:ea typeface="Hind"/>
                <a:cs typeface="Hind"/>
                <a:sym typeface="Hind"/>
              </a:rPr>
              <a:t>consents fulfilled cumulatively</a:t>
            </a:r>
            <a:endParaRPr i="0" sz="1200" u="none" cap="none" strike="noStrike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06" name="Google Shape;406;p95"/>
          <p:cNvSpPr/>
          <p:nvPr/>
        </p:nvSpPr>
        <p:spPr>
          <a:xfrm>
            <a:off x="6366073" y="2063355"/>
            <a:ext cx="1995600" cy="10830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1800">
                <a:solidFill>
                  <a:srgbClr val="FF8827"/>
                </a:solidFill>
                <a:latin typeface="Hind"/>
                <a:ea typeface="Hind"/>
                <a:cs typeface="Hind"/>
                <a:sym typeface="Hind"/>
              </a:rPr>
              <a:t>~6</a:t>
            </a:r>
            <a:r>
              <a:rPr b="1" lang="en-GB" sz="1800">
                <a:solidFill>
                  <a:srgbClr val="FF8827"/>
                </a:solidFill>
                <a:latin typeface="Hind"/>
                <a:ea typeface="Hind"/>
                <a:cs typeface="Hind"/>
                <a:sym typeface="Hind"/>
              </a:rPr>
              <a:t>.4 crore </a:t>
            </a:r>
            <a:endParaRPr b="1" sz="1800">
              <a:solidFill>
                <a:srgbClr val="FF8827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700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rgbClr val="030383"/>
                </a:solidFill>
                <a:latin typeface="Hind"/>
                <a:ea typeface="Hind"/>
                <a:cs typeface="Hind"/>
                <a:sym typeface="Hind"/>
              </a:rPr>
              <a:t>estimated financial services delivered</a:t>
            </a:r>
            <a:r>
              <a:rPr lang="en-GB" sz="1200">
                <a:solidFill>
                  <a:srgbClr val="030383"/>
                </a:solidFill>
                <a:latin typeface="Hind"/>
                <a:ea typeface="Hind"/>
                <a:cs typeface="Hind"/>
                <a:sym typeface="Hind"/>
              </a:rPr>
              <a:t> (cumulative)</a:t>
            </a:r>
            <a:endParaRPr b="1" sz="1500">
              <a:solidFill>
                <a:srgbClr val="FF8827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07" name="Google Shape;407;p95"/>
          <p:cNvPicPr preferRelativeResize="0"/>
          <p:nvPr/>
        </p:nvPicPr>
        <p:blipFill rotWithShape="1">
          <a:blip r:embed="rId3">
            <a:alphaModFix/>
          </a:blip>
          <a:srcRect b="12925" l="48313" r="24973" t="34337"/>
          <a:stretch/>
        </p:blipFill>
        <p:spPr>
          <a:xfrm rot="-5400000">
            <a:off x="5617864" y="2369987"/>
            <a:ext cx="422963" cy="4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6"/>
          <p:cNvSpPr txBox="1"/>
          <p:nvPr/>
        </p:nvSpPr>
        <p:spPr>
          <a:xfrm>
            <a:off x="178253" y="275704"/>
            <a:ext cx="8409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-GB" sz="1700">
                <a:solidFill>
                  <a:srgbClr val="F7932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Rapid scale-up </a:t>
            </a:r>
            <a:r>
              <a:rPr b="1" lang="en-GB" sz="1700">
                <a:solidFill>
                  <a:srgbClr val="03097B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of the AA ecosystem in the last 18 months </a:t>
            </a:r>
            <a:endParaRPr b="1" sz="1700">
              <a:solidFill>
                <a:srgbClr val="F7932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3" name="Google Shape;413;p96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00" y="671375"/>
            <a:ext cx="9081599" cy="4278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96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415" name="Google Shape;415;p96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96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96"/>
          <p:cNvSpPr txBox="1"/>
          <p:nvPr/>
        </p:nvSpPr>
        <p:spPr>
          <a:xfrm>
            <a:off x="304800" y="4800600"/>
            <a:ext cx="802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Hind"/>
                <a:ea typeface="Hind"/>
                <a:cs typeface="Hind"/>
                <a:sym typeface="Hind"/>
              </a:rPr>
              <a:t>The sharp increase in May '25 figures is due to the inclusion of data from a leading AA, which had not been reported in earlier months.</a:t>
            </a:r>
            <a:endParaRPr i="1" sz="10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18" name="Google Shape;418;p9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6"/>
          <p:cNvSpPr txBox="1"/>
          <p:nvPr/>
        </p:nvSpPr>
        <p:spPr>
          <a:xfrm>
            <a:off x="182950" y="595175"/>
            <a:ext cx="3598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3097B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Graph – Cumulative consents fulfilled (in crores)</a:t>
            </a:r>
            <a:endParaRPr sz="1100">
              <a:solidFill>
                <a:srgbClr val="F7932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97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425" name="Google Shape;425;p97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97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97"/>
          <p:cNvSpPr txBox="1"/>
          <p:nvPr/>
        </p:nvSpPr>
        <p:spPr>
          <a:xfrm>
            <a:off x="178250" y="199500"/>
            <a:ext cx="8786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GB" sz="17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AA </a:t>
            </a:r>
            <a:r>
              <a:rPr b="1" lang="en-GB" sz="1700">
                <a:solidFill>
                  <a:srgbClr val="000048"/>
                </a:solidFill>
                <a:latin typeface="Poppins"/>
                <a:ea typeface="Poppins"/>
                <a:cs typeface="Poppins"/>
                <a:sym typeface="Poppins"/>
              </a:rPr>
              <a:t>has enabled impactful use cases across sectors-</a:t>
            </a:r>
            <a:r>
              <a:rPr b="1" lang="en-GB" sz="1700">
                <a:solidFill>
                  <a:srgbClr val="000048"/>
                </a:solidFill>
                <a:latin typeface="Poppins"/>
                <a:ea typeface="Poppins"/>
                <a:cs typeface="Poppins"/>
                <a:sym typeface="Poppins"/>
              </a:rPr>
              <a:t>30th Sept ’25</a:t>
            </a:r>
            <a:endParaRPr b="1" sz="1700">
              <a:solidFill>
                <a:srgbClr val="FF88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97"/>
          <p:cNvSpPr txBox="1"/>
          <p:nvPr/>
        </p:nvSpPr>
        <p:spPr>
          <a:xfrm>
            <a:off x="3731696" y="1206075"/>
            <a:ext cx="144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4/21</a:t>
            </a: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Private Sector Banks,</a:t>
            </a: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1/45</a:t>
            </a:r>
            <a:r>
              <a:rPr lang="en-GB" sz="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Foreign     Bank</a:t>
            </a:r>
            <a:endParaRPr b="0" i="0" sz="900" u="none" cap="none" strike="noStrike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29" name="Google Shape;429;p97"/>
          <p:cNvGrpSpPr/>
          <p:nvPr/>
        </p:nvGrpSpPr>
        <p:grpSpPr>
          <a:xfrm>
            <a:off x="3265147" y="1404017"/>
            <a:ext cx="373331" cy="173263"/>
            <a:chOff x="4193640" y="1992143"/>
            <a:chExt cx="707602" cy="259882"/>
          </a:xfrm>
        </p:grpSpPr>
        <p:cxnSp>
          <p:nvCxnSpPr>
            <p:cNvPr id="430" name="Google Shape;430;p97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1" name="Google Shape;431;p97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432" name="Google Shape;432;p97"/>
          <p:cNvGrpSpPr/>
          <p:nvPr/>
        </p:nvGrpSpPr>
        <p:grpSpPr>
          <a:xfrm>
            <a:off x="4009103" y="2094694"/>
            <a:ext cx="373331" cy="173263"/>
            <a:chOff x="4193640" y="1992143"/>
            <a:chExt cx="707602" cy="259882"/>
          </a:xfrm>
        </p:grpSpPr>
        <p:cxnSp>
          <p:nvCxnSpPr>
            <p:cNvPr id="433" name="Google Shape;433;p97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4" name="Google Shape;434;p97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435" name="Google Shape;435;p97"/>
          <p:cNvGrpSpPr/>
          <p:nvPr/>
        </p:nvGrpSpPr>
        <p:grpSpPr>
          <a:xfrm flipH="1" rot="10800000">
            <a:off x="4041047" y="3327849"/>
            <a:ext cx="373332" cy="173263"/>
            <a:chOff x="4232163" y="2139231"/>
            <a:chExt cx="707605" cy="259882"/>
          </a:xfrm>
        </p:grpSpPr>
        <p:cxnSp>
          <p:nvCxnSpPr>
            <p:cNvPr id="436" name="Google Shape;436;p97"/>
            <p:cNvCxnSpPr/>
            <p:nvPr/>
          </p:nvCxnSpPr>
          <p:spPr>
            <a:xfrm flipH="1" rot="10800000">
              <a:off x="4232163" y="2139313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7" name="Google Shape;437;p97"/>
            <p:cNvCxnSpPr/>
            <p:nvPr/>
          </p:nvCxnSpPr>
          <p:spPr>
            <a:xfrm>
              <a:off x="4495768" y="2139231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438" name="Google Shape;438;p97"/>
          <p:cNvGrpSpPr/>
          <p:nvPr/>
        </p:nvGrpSpPr>
        <p:grpSpPr>
          <a:xfrm flipH="1" rot="10800000">
            <a:off x="3270974" y="4111516"/>
            <a:ext cx="373331" cy="173263"/>
            <a:chOff x="4193640" y="1992143"/>
            <a:chExt cx="707602" cy="259882"/>
          </a:xfrm>
        </p:grpSpPr>
        <p:cxnSp>
          <p:nvCxnSpPr>
            <p:cNvPr id="439" name="Google Shape;439;p97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0" name="Google Shape;440;p97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441" name="Google Shape;441;p97"/>
          <p:cNvGrpSpPr/>
          <p:nvPr/>
        </p:nvGrpSpPr>
        <p:grpSpPr>
          <a:xfrm flipH="1">
            <a:off x="1858143" y="1404017"/>
            <a:ext cx="386138" cy="173263"/>
            <a:chOff x="4193640" y="1992143"/>
            <a:chExt cx="707602" cy="259882"/>
          </a:xfrm>
        </p:grpSpPr>
        <p:cxnSp>
          <p:nvCxnSpPr>
            <p:cNvPr id="442" name="Google Shape;442;p97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97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444" name="Google Shape;444;p97"/>
          <p:cNvGrpSpPr/>
          <p:nvPr/>
        </p:nvGrpSpPr>
        <p:grpSpPr>
          <a:xfrm flipH="1">
            <a:off x="1209491" y="2078409"/>
            <a:ext cx="386138" cy="173263"/>
            <a:chOff x="4193640" y="1992143"/>
            <a:chExt cx="707602" cy="259882"/>
          </a:xfrm>
        </p:grpSpPr>
        <p:cxnSp>
          <p:nvCxnSpPr>
            <p:cNvPr id="445" name="Google Shape;445;p97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" name="Google Shape;446;p97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447" name="Google Shape;447;p97"/>
          <p:cNvGrpSpPr/>
          <p:nvPr/>
        </p:nvGrpSpPr>
        <p:grpSpPr>
          <a:xfrm rot="10800000">
            <a:off x="1131956" y="3323784"/>
            <a:ext cx="386146" cy="173259"/>
            <a:chOff x="4284410" y="2361054"/>
            <a:chExt cx="707616" cy="259875"/>
          </a:xfrm>
        </p:grpSpPr>
        <p:cxnSp>
          <p:nvCxnSpPr>
            <p:cNvPr id="448" name="Google Shape;448;p97"/>
            <p:cNvCxnSpPr/>
            <p:nvPr/>
          </p:nvCxnSpPr>
          <p:spPr>
            <a:xfrm flipH="1" rot="10800000">
              <a:off x="4284410" y="2361129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9" name="Google Shape;449;p97"/>
            <p:cNvCxnSpPr/>
            <p:nvPr/>
          </p:nvCxnSpPr>
          <p:spPr>
            <a:xfrm>
              <a:off x="4548026" y="2361054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450" name="Google Shape;450;p97"/>
          <p:cNvGrpSpPr/>
          <p:nvPr/>
        </p:nvGrpSpPr>
        <p:grpSpPr>
          <a:xfrm rot="10800000">
            <a:off x="1858143" y="4085511"/>
            <a:ext cx="386138" cy="173263"/>
            <a:chOff x="4193640" y="1992143"/>
            <a:chExt cx="707602" cy="259882"/>
          </a:xfrm>
        </p:grpSpPr>
        <p:cxnSp>
          <p:nvCxnSpPr>
            <p:cNvPr id="451" name="Google Shape;451;p97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2" name="Google Shape;452;p97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sp>
        <p:nvSpPr>
          <p:cNvPr id="453" name="Google Shape;453;p97"/>
          <p:cNvSpPr/>
          <p:nvPr/>
        </p:nvSpPr>
        <p:spPr>
          <a:xfrm>
            <a:off x="1847085" y="1464773"/>
            <a:ext cx="909554" cy="891668"/>
          </a:xfrm>
          <a:custGeom>
            <a:rect b="b" l="l" r="r" t="t"/>
            <a:pathLst>
              <a:path extrusionOk="0" h="1461750" w="1491072">
                <a:moveTo>
                  <a:pt x="0" y="618420"/>
                </a:moveTo>
                <a:lnTo>
                  <a:pt x="843331" y="1461751"/>
                </a:lnTo>
                <a:cubicBezTo>
                  <a:pt x="1017261" y="1305480"/>
                  <a:pt x="1242838" y="1206519"/>
                  <a:pt x="1491073" y="1193191"/>
                </a:cubicBezTo>
                <a:lnTo>
                  <a:pt x="1491073" y="0"/>
                </a:lnTo>
                <a:cubicBezTo>
                  <a:pt x="914636" y="14661"/>
                  <a:pt x="390844" y="247235"/>
                  <a:pt x="0" y="618420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97"/>
          <p:cNvSpPr/>
          <p:nvPr/>
        </p:nvSpPr>
        <p:spPr>
          <a:xfrm>
            <a:off x="3270714" y="2870733"/>
            <a:ext cx="891668" cy="909554"/>
          </a:xfrm>
          <a:custGeom>
            <a:rect b="b" l="l" r="r" t="t"/>
            <a:pathLst>
              <a:path extrusionOk="0" h="1491072" w="1461751">
                <a:moveTo>
                  <a:pt x="268560" y="0"/>
                </a:moveTo>
                <a:cubicBezTo>
                  <a:pt x="255565" y="247901"/>
                  <a:pt x="156271" y="473811"/>
                  <a:pt x="0" y="647742"/>
                </a:cubicBezTo>
                <a:lnTo>
                  <a:pt x="95628" y="743370"/>
                </a:lnTo>
                <a:lnTo>
                  <a:pt x="843331" y="1491073"/>
                </a:lnTo>
                <a:cubicBezTo>
                  <a:pt x="1214516" y="1100228"/>
                  <a:pt x="1447090" y="576437"/>
                  <a:pt x="1461751" y="0"/>
                </a:cubicBezTo>
                <a:lnTo>
                  <a:pt x="268226" y="0"/>
                </a:lnTo>
                <a:close/>
              </a:path>
            </a:pathLst>
          </a:custGeom>
          <a:solidFill>
            <a:srgbClr val="273C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97"/>
          <p:cNvSpPr/>
          <p:nvPr/>
        </p:nvSpPr>
        <p:spPr>
          <a:xfrm>
            <a:off x="1847085" y="3315287"/>
            <a:ext cx="909554" cy="891871"/>
          </a:xfrm>
          <a:custGeom>
            <a:rect b="b" l="l" r="r" t="t"/>
            <a:pathLst>
              <a:path extrusionOk="0" h="1462084" w="1491072">
                <a:moveTo>
                  <a:pt x="843331" y="333"/>
                </a:moveTo>
                <a:lnTo>
                  <a:pt x="0" y="843664"/>
                </a:lnTo>
                <a:cubicBezTo>
                  <a:pt x="390844" y="1214849"/>
                  <a:pt x="914636" y="1447423"/>
                  <a:pt x="1491073" y="1462084"/>
                </a:cubicBezTo>
                <a:lnTo>
                  <a:pt x="1491073" y="268560"/>
                </a:lnTo>
                <a:cubicBezTo>
                  <a:pt x="1243172" y="255565"/>
                  <a:pt x="1017261" y="156271"/>
                  <a:pt x="843331" y="0"/>
                </a:cubicBezTo>
                <a:close/>
              </a:path>
            </a:pathLst>
          </a:custGeom>
          <a:solidFill>
            <a:srgbClr val="273C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7"/>
          <p:cNvSpPr/>
          <p:nvPr/>
        </p:nvSpPr>
        <p:spPr>
          <a:xfrm>
            <a:off x="1420200" y="1891658"/>
            <a:ext cx="891871" cy="909554"/>
          </a:xfrm>
          <a:custGeom>
            <a:rect b="b" l="l" r="r" t="t"/>
            <a:pathLst>
              <a:path extrusionOk="0" h="1491072" w="1462084">
                <a:moveTo>
                  <a:pt x="1366122" y="747702"/>
                </a:moveTo>
                <a:lnTo>
                  <a:pt x="618420" y="0"/>
                </a:lnTo>
                <a:cubicBezTo>
                  <a:pt x="247235" y="390844"/>
                  <a:pt x="14661" y="914636"/>
                  <a:pt x="0" y="1491073"/>
                </a:cubicBezTo>
                <a:lnTo>
                  <a:pt x="1193525" y="1491073"/>
                </a:lnTo>
                <a:cubicBezTo>
                  <a:pt x="1206519" y="1243172"/>
                  <a:pt x="1305813" y="1017261"/>
                  <a:pt x="1462084" y="843331"/>
                </a:cubicBezTo>
                <a:lnTo>
                  <a:pt x="1366456" y="747702"/>
                </a:lnTo>
                <a:close/>
              </a:path>
            </a:pathLst>
          </a:custGeom>
          <a:solidFill>
            <a:srgbClr val="273C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97"/>
          <p:cNvSpPr/>
          <p:nvPr/>
        </p:nvSpPr>
        <p:spPr>
          <a:xfrm>
            <a:off x="1420200" y="2870733"/>
            <a:ext cx="891668" cy="909554"/>
          </a:xfrm>
          <a:custGeom>
            <a:rect b="b" l="l" r="r" t="t"/>
            <a:pathLst>
              <a:path extrusionOk="0" h="1491072" w="1461750">
                <a:moveTo>
                  <a:pt x="1193525" y="0"/>
                </a:moveTo>
                <a:lnTo>
                  <a:pt x="0" y="0"/>
                </a:lnTo>
                <a:cubicBezTo>
                  <a:pt x="14661" y="576437"/>
                  <a:pt x="247235" y="1100228"/>
                  <a:pt x="618420" y="1491073"/>
                </a:cubicBezTo>
                <a:lnTo>
                  <a:pt x="1366122" y="743370"/>
                </a:lnTo>
                <a:lnTo>
                  <a:pt x="1461751" y="647742"/>
                </a:lnTo>
                <a:cubicBezTo>
                  <a:pt x="1305480" y="473811"/>
                  <a:pt x="1206519" y="248234"/>
                  <a:pt x="1193191" y="0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7"/>
          <p:cNvSpPr/>
          <p:nvPr/>
        </p:nvSpPr>
        <p:spPr>
          <a:xfrm>
            <a:off x="2826160" y="3315490"/>
            <a:ext cx="909554" cy="891871"/>
          </a:xfrm>
          <a:custGeom>
            <a:rect b="b" l="l" r="r" t="t"/>
            <a:pathLst>
              <a:path extrusionOk="0" h="1462084" w="1491072">
                <a:moveTo>
                  <a:pt x="647742" y="0"/>
                </a:moveTo>
                <a:cubicBezTo>
                  <a:pt x="473811" y="156271"/>
                  <a:pt x="248234" y="255232"/>
                  <a:pt x="0" y="268560"/>
                </a:cubicBezTo>
                <a:lnTo>
                  <a:pt x="0" y="1462084"/>
                </a:lnTo>
                <a:cubicBezTo>
                  <a:pt x="576437" y="1447424"/>
                  <a:pt x="1100228" y="1214849"/>
                  <a:pt x="1491073" y="843664"/>
                </a:cubicBezTo>
                <a:lnTo>
                  <a:pt x="647742" y="333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97"/>
          <p:cNvSpPr/>
          <p:nvPr/>
        </p:nvSpPr>
        <p:spPr>
          <a:xfrm>
            <a:off x="3270917" y="1891658"/>
            <a:ext cx="891871" cy="909554"/>
          </a:xfrm>
          <a:custGeom>
            <a:rect b="b" l="l" r="r" t="t"/>
            <a:pathLst>
              <a:path extrusionOk="0" h="1491072" w="1462084">
                <a:moveTo>
                  <a:pt x="843331" y="0"/>
                </a:moveTo>
                <a:lnTo>
                  <a:pt x="95629" y="747702"/>
                </a:lnTo>
                <a:lnTo>
                  <a:pt x="0" y="843331"/>
                </a:lnTo>
                <a:cubicBezTo>
                  <a:pt x="156271" y="1017261"/>
                  <a:pt x="255232" y="1242838"/>
                  <a:pt x="268560" y="1491073"/>
                </a:cubicBezTo>
                <a:lnTo>
                  <a:pt x="1462084" y="1491073"/>
                </a:lnTo>
                <a:cubicBezTo>
                  <a:pt x="1447424" y="914636"/>
                  <a:pt x="1214849" y="390844"/>
                  <a:pt x="843664" y="0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97"/>
          <p:cNvSpPr/>
          <p:nvPr/>
        </p:nvSpPr>
        <p:spPr>
          <a:xfrm>
            <a:off x="2826160" y="1464773"/>
            <a:ext cx="909554" cy="891871"/>
          </a:xfrm>
          <a:custGeom>
            <a:rect b="b" l="l" r="r" t="t"/>
            <a:pathLst>
              <a:path extrusionOk="0" h="1462084" w="1491072">
                <a:moveTo>
                  <a:pt x="0" y="0"/>
                </a:moveTo>
                <a:lnTo>
                  <a:pt x="0" y="1193525"/>
                </a:lnTo>
                <a:cubicBezTo>
                  <a:pt x="247901" y="1206519"/>
                  <a:pt x="473811" y="1305813"/>
                  <a:pt x="647742" y="1462084"/>
                </a:cubicBezTo>
                <a:lnTo>
                  <a:pt x="1491073" y="618754"/>
                </a:lnTo>
                <a:cubicBezTo>
                  <a:pt x="1100228" y="247235"/>
                  <a:pt x="576437" y="14661"/>
                  <a:pt x="0" y="0"/>
                </a:cubicBezTo>
                <a:close/>
              </a:path>
            </a:pathLst>
          </a:custGeom>
          <a:solidFill>
            <a:srgbClr val="273C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97"/>
          <p:cNvSpPr/>
          <p:nvPr/>
        </p:nvSpPr>
        <p:spPr>
          <a:xfrm>
            <a:off x="2065403" y="2347382"/>
            <a:ext cx="245935" cy="453456"/>
          </a:xfrm>
          <a:custGeom>
            <a:rect b="b" l="l" r="r" t="t"/>
            <a:pathLst>
              <a:path extrusionOk="0" h="743370" w="403172">
                <a:moveTo>
                  <a:pt x="235906" y="347862"/>
                </a:moveTo>
                <a:cubicBezTo>
                  <a:pt x="279888" y="255898"/>
                  <a:pt x="335866" y="170599"/>
                  <a:pt x="403173" y="95629"/>
                </a:cubicBezTo>
                <a:lnTo>
                  <a:pt x="307544" y="0"/>
                </a:lnTo>
                <a:cubicBezTo>
                  <a:pt x="127616" y="198588"/>
                  <a:pt x="13328" y="457818"/>
                  <a:pt x="0" y="743370"/>
                </a:cubicBezTo>
                <a:lnTo>
                  <a:pt x="134946" y="743370"/>
                </a:lnTo>
                <a:cubicBezTo>
                  <a:pt x="140611" y="636746"/>
                  <a:pt x="162935" y="534454"/>
                  <a:pt x="198254" y="438492"/>
                </a:cubicBezTo>
                <a:lnTo>
                  <a:pt x="293217" y="424498"/>
                </a:lnTo>
                <a:lnTo>
                  <a:pt x="236239" y="348195"/>
                </a:lnTo>
                <a:close/>
              </a:path>
            </a:pathLst>
          </a:custGeom>
          <a:solidFill>
            <a:srgbClr val="F26D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97"/>
          <p:cNvSpPr/>
          <p:nvPr/>
        </p:nvSpPr>
        <p:spPr>
          <a:xfrm>
            <a:off x="2065199" y="2870733"/>
            <a:ext cx="245935" cy="453456"/>
          </a:xfrm>
          <a:custGeom>
            <a:rect b="b" l="l" r="r" t="t"/>
            <a:pathLst>
              <a:path extrusionOk="0" h="743370" w="403172">
                <a:moveTo>
                  <a:pt x="232574" y="387512"/>
                </a:moveTo>
                <a:lnTo>
                  <a:pt x="289551" y="310543"/>
                </a:lnTo>
                <a:lnTo>
                  <a:pt x="195256" y="296882"/>
                </a:lnTo>
                <a:cubicBezTo>
                  <a:pt x="161935" y="203252"/>
                  <a:pt x="140611" y="103625"/>
                  <a:pt x="134946" y="0"/>
                </a:cubicBezTo>
                <a:lnTo>
                  <a:pt x="0" y="0"/>
                </a:lnTo>
                <a:cubicBezTo>
                  <a:pt x="13328" y="285886"/>
                  <a:pt x="127616" y="545116"/>
                  <a:pt x="307544" y="743370"/>
                </a:cubicBezTo>
                <a:lnTo>
                  <a:pt x="403173" y="647742"/>
                </a:lnTo>
                <a:cubicBezTo>
                  <a:pt x="333867" y="570439"/>
                  <a:pt x="276557" y="482808"/>
                  <a:pt x="232241" y="387512"/>
                </a:cubicBezTo>
                <a:close/>
              </a:path>
            </a:pathLst>
          </a:custGeom>
          <a:solidFill>
            <a:srgbClr val="00007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97"/>
          <p:cNvSpPr/>
          <p:nvPr/>
        </p:nvSpPr>
        <p:spPr>
          <a:xfrm>
            <a:off x="2302809" y="2109569"/>
            <a:ext cx="453456" cy="246138"/>
          </a:xfrm>
          <a:custGeom>
            <a:rect b="b" l="l" r="r" t="t"/>
            <a:pathLst>
              <a:path extrusionOk="0" h="403505" w="743370">
                <a:moveTo>
                  <a:pt x="743370" y="333"/>
                </a:moveTo>
                <a:cubicBezTo>
                  <a:pt x="457484" y="13661"/>
                  <a:pt x="198254" y="127949"/>
                  <a:pt x="0" y="307877"/>
                </a:cubicBezTo>
                <a:lnTo>
                  <a:pt x="95629" y="403506"/>
                </a:lnTo>
                <a:cubicBezTo>
                  <a:pt x="172931" y="334200"/>
                  <a:pt x="260563" y="276890"/>
                  <a:pt x="355858" y="232574"/>
                </a:cubicBezTo>
                <a:lnTo>
                  <a:pt x="432828" y="289551"/>
                </a:lnTo>
                <a:lnTo>
                  <a:pt x="446489" y="195256"/>
                </a:lnTo>
                <a:cubicBezTo>
                  <a:pt x="540118" y="161936"/>
                  <a:pt x="639745" y="140611"/>
                  <a:pt x="743370" y="134946"/>
                </a:cubicBezTo>
                <a:lnTo>
                  <a:pt x="743370" y="0"/>
                </a:lnTo>
                <a:close/>
              </a:path>
            </a:pathLst>
          </a:custGeom>
          <a:solidFill>
            <a:srgbClr val="00007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97"/>
          <p:cNvSpPr/>
          <p:nvPr/>
        </p:nvSpPr>
        <p:spPr>
          <a:xfrm>
            <a:off x="2826363" y="3315490"/>
            <a:ext cx="453456" cy="246138"/>
          </a:xfrm>
          <a:custGeom>
            <a:rect b="b" l="l" r="r" t="t"/>
            <a:pathLst>
              <a:path extrusionOk="0" h="403505" w="743370">
                <a:moveTo>
                  <a:pt x="647409" y="0"/>
                </a:moveTo>
                <a:cubicBezTo>
                  <a:pt x="570106" y="69306"/>
                  <a:pt x="482475" y="126616"/>
                  <a:pt x="387512" y="170932"/>
                </a:cubicBezTo>
                <a:lnTo>
                  <a:pt x="310543" y="113955"/>
                </a:lnTo>
                <a:lnTo>
                  <a:pt x="296882" y="208250"/>
                </a:lnTo>
                <a:cubicBezTo>
                  <a:pt x="203252" y="241570"/>
                  <a:pt x="103625" y="262895"/>
                  <a:pt x="0" y="268560"/>
                </a:cubicBezTo>
                <a:lnTo>
                  <a:pt x="0" y="403506"/>
                </a:lnTo>
                <a:cubicBezTo>
                  <a:pt x="285886" y="390178"/>
                  <a:pt x="545116" y="275890"/>
                  <a:pt x="743371" y="95962"/>
                </a:cubicBezTo>
                <a:lnTo>
                  <a:pt x="647742" y="333"/>
                </a:lnTo>
                <a:close/>
              </a:path>
            </a:pathLst>
          </a:custGeom>
          <a:solidFill>
            <a:srgbClr val="00007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97"/>
          <p:cNvSpPr/>
          <p:nvPr/>
        </p:nvSpPr>
        <p:spPr>
          <a:xfrm>
            <a:off x="2826160" y="2109975"/>
            <a:ext cx="453456" cy="246138"/>
          </a:xfrm>
          <a:custGeom>
            <a:rect b="b" l="l" r="r" t="t"/>
            <a:pathLst>
              <a:path extrusionOk="0" h="403505" w="743370">
                <a:moveTo>
                  <a:pt x="743370" y="307544"/>
                </a:moveTo>
                <a:cubicBezTo>
                  <a:pt x="544783" y="127616"/>
                  <a:pt x="285553" y="13328"/>
                  <a:pt x="0" y="0"/>
                </a:cubicBezTo>
                <a:lnTo>
                  <a:pt x="0" y="134946"/>
                </a:lnTo>
                <a:cubicBezTo>
                  <a:pt x="106624" y="140611"/>
                  <a:pt x="208917" y="162935"/>
                  <a:pt x="304878" y="198254"/>
                </a:cubicBezTo>
                <a:lnTo>
                  <a:pt x="318873" y="293217"/>
                </a:lnTo>
                <a:lnTo>
                  <a:pt x="395176" y="236239"/>
                </a:lnTo>
                <a:cubicBezTo>
                  <a:pt x="487139" y="280222"/>
                  <a:pt x="572439" y="336199"/>
                  <a:pt x="647409" y="403506"/>
                </a:cubicBezTo>
                <a:lnTo>
                  <a:pt x="743037" y="307877"/>
                </a:lnTo>
                <a:close/>
              </a:path>
            </a:pathLst>
          </a:custGeom>
          <a:solidFill>
            <a:srgbClr val="F26D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97"/>
          <p:cNvSpPr/>
          <p:nvPr/>
        </p:nvSpPr>
        <p:spPr>
          <a:xfrm>
            <a:off x="3270714" y="2870530"/>
            <a:ext cx="245935" cy="453456"/>
          </a:xfrm>
          <a:custGeom>
            <a:rect b="b" l="l" r="r" t="t"/>
            <a:pathLst>
              <a:path extrusionOk="0" h="743370" w="403172">
                <a:moveTo>
                  <a:pt x="268560" y="333"/>
                </a:moveTo>
                <a:cubicBezTo>
                  <a:pt x="262895" y="106957"/>
                  <a:pt x="240571" y="209250"/>
                  <a:pt x="205251" y="305212"/>
                </a:cubicBezTo>
                <a:lnTo>
                  <a:pt x="110289" y="319206"/>
                </a:lnTo>
                <a:lnTo>
                  <a:pt x="167267" y="395509"/>
                </a:lnTo>
                <a:cubicBezTo>
                  <a:pt x="123284" y="487472"/>
                  <a:pt x="67306" y="572772"/>
                  <a:pt x="0" y="647742"/>
                </a:cubicBezTo>
                <a:lnTo>
                  <a:pt x="95628" y="743370"/>
                </a:lnTo>
                <a:cubicBezTo>
                  <a:pt x="275557" y="544783"/>
                  <a:pt x="389845" y="285553"/>
                  <a:pt x="403173" y="0"/>
                </a:cubicBezTo>
                <a:lnTo>
                  <a:pt x="268226" y="0"/>
                </a:lnTo>
                <a:close/>
              </a:path>
            </a:pathLst>
          </a:custGeom>
          <a:solidFill>
            <a:srgbClr val="F26D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97"/>
          <p:cNvSpPr/>
          <p:nvPr/>
        </p:nvSpPr>
        <p:spPr>
          <a:xfrm>
            <a:off x="3271121" y="2347382"/>
            <a:ext cx="246138" cy="453456"/>
          </a:xfrm>
          <a:custGeom>
            <a:rect b="b" l="l" r="r" t="t"/>
            <a:pathLst>
              <a:path extrusionOk="0" h="743370" w="403505">
                <a:moveTo>
                  <a:pt x="403173" y="743370"/>
                </a:moveTo>
                <a:cubicBezTo>
                  <a:pt x="389845" y="457484"/>
                  <a:pt x="275557" y="198254"/>
                  <a:pt x="95629" y="0"/>
                </a:cubicBezTo>
                <a:lnTo>
                  <a:pt x="0" y="95629"/>
                </a:lnTo>
                <a:cubicBezTo>
                  <a:pt x="69306" y="172931"/>
                  <a:pt x="126616" y="260563"/>
                  <a:pt x="170932" y="355858"/>
                </a:cubicBezTo>
                <a:lnTo>
                  <a:pt x="113955" y="432828"/>
                </a:lnTo>
                <a:lnTo>
                  <a:pt x="208250" y="446489"/>
                </a:lnTo>
                <a:cubicBezTo>
                  <a:pt x="241570" y="540118"/>
                  <a:pt x="262895" y="639745"/>
                  <a:pt x="268560" y="743370"/>
                </a:cubicBezTo>
                <a:lnTo>
                  <a:pt x="403506" y="743370"/>
                </a:lnTo>
                <a:close/>
              </a:path>
            </a:pathLst>
          </a:custGeom>
          <a:solidFill>
            <a:srgbClr val="00007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97"/>
          <p:cNvSpPr/>
          <p:nvPr/>
        </p:nvSpPr>
        <p:spPr>
          <a:xfrm>
            <a:off x="2303013" y="3315490"/>
            <a:ext cx="453456" cy="245935"/>
          </a:xfrm>
          <a:custGeom>
            <a:rect b="b" l="l" r="r" t="t"/>
            <a:pathLst>
              <a:path extrusionOk="0" h="403172" w="743370">
                <a:moveTo>
                  <a:pt x="438159" y="205252"/>
                </a:moveTo>
                <a:lnTo>
                  <a:pt x="424164" y="110290"/>
                </a:lnTo>
                <a:lnTo>
                  <a:pt x="347861" y="167267"/>
                </a:lnTo>
                <a:cubicBezTo>
                  <a:pt x="255898" y="123284"/>
                  <a:pt x="170599" y="67307"/>
                  <a:pt x="95629" y="0"/>
                </a:cubicBezTo>
                <a:lnTo>
                  <a:pt x="0" y="95629"/>
                </a:lnTo>
                <a:cubicBezTo>
                  <a:pt x="198588" y="275557"/>
                  <a:pt x="457818" y="389845"/>
                  <a:pt x="743370" y="403173"/>
                </a:cubicBezTo>
                <a:lnTo>
                  <a:pt x="743370" y="268227"/>
                </a:lnTo>
                <a:cubicBezTo>
                  <a:pt x="636746" y="262562"/>
                  <a:pt x="534454" y="240238"/>
                  <a:pt x="438492" y="204918"/>
                </a:cubicBezTo>
                <a:close/>
              </a:path>
            </a:pathLst>
          </a:custGeom>
          <a:solidFill>
            <a:srgbClr val="F26D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97"/>
          <p:cNvSpPr txBox="1"/>
          <p:nvPr/>
        </p:nvSpPr>
        <p:spPr>
          <a:xfrm rot="1035">
            <a:off x="2282122" y="2432096"/>
            <a:ext cx="996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5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776*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900" u="none" cap="none" strike="noStrike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Financial Institutions live as FIUs</a:t>
            </a:r>
            <a:endParaRPr sz="1100"/>
          </a:p>
        </p:txBody>
      </p:sp>
      <p:sp>
        <p:nvSpPr>
          <p:cNvPr id="470" name="Google Shape;470;p97"/>
          <p:cNvSpPr txBox="1"/>
          <p:nvPr/>
        </p:nvSpPr>
        <p:spPr>
          <a:xfrm>
            <a:off x="4442500" y="1927275"/>
            <a:ext cx="1284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5/43</a:t>
            </a: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RRBs, 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2/352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DCCB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endParaRPr sz="900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(NABARD and SIDBI) </a:t>
            </a:r>
            <a:endParaRPr sz="900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97"/>
          <p:cNvSpPr txBox="1"/>
          <p:nvPr/>
        </p:nvSpPr>
        <p:spPr>
          <a:xfrm>
            <a:off x="4496731" y="3101802"/>
            <a:ext cx="882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5/10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Small Finance Banks</a:t>
            </a:r>
            <a:endParaRPr sz="900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2/3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TReDS</a:t>
            </a:r>
            <a:endParaRPr sz="900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2" name="Google Shape;472;p97"/>
          <p:cNvSpPr txBox="1"/>
          <p:nvPr/>
        </p:nvSpPr>
        <p:spPr>
          <a:xfrm>
            <a:off x="3700827" y="4091470"/>
            <a:ext cx="1073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0/53</a:t>
            </a: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PFRDA regulated entities</a:t>
            </a:r>
            <a:endParaRPr sz="1100"/>
          </a:p>
        </p:txBody>
      </p:sp>
      <p:sp>
        <p:nvSpPr>
          <p:cNvPr id="473" name="Google Shape;473;p97"/>
          <p:cNvSpPr txBox="1"/>
          <p:nvPr/>
        </p:nvSpPr>
        <p:spPr>
          <a:xfrm>
            <a:off x="235499" y="3101802"/>
            <a:ext cx="936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89/9438</a:t>
            </a:r>
            <a:endParaRPr b="1" sz="1200">
              <a:solidFill>
                <a:srgbClr val="FF882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NBFCs/HFCs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AD-II/MFIs/PPI</a:t>
            </a:r>
            <a:endParaRPr sz="1100"/>
          </a:p>
        </p:txBody>
      </p:sp>
      <p:sp>
        <p:nvSpPr>
          <p:cNvPr id="474" name="Google Shape;474;p97"/>
          <p:cNvSpPr txBox="1"/>
          <p:nvPr/>
        </p:nvSpPr>
        <p:spPr>
          <a:xfrm rot="-1884">
            <a:off x="76350" y="1698715"/>
            <a:ext cx="109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26D00"/>
                </a:solidFill>
                <a:latin typeface="Poppins"/>
                <a:ea typeface="Poppins"/>
                <a:cs typeface="Poppins"/>
                <a:sym typeface="Poppins"/>
              </a:rPr>
              <a:t>24/24</a:t>
            </a:r>
            <a:r>
              <a:rPr lang="en-GB" sz="900">
                <a:solidFill>
                  <a:srgbClr val="F26D00"/>
                </a:solidFill>
                <a:latin typeface="Poppins"/>
                <a:ea typeface="Poppins"/>
                <a:cs typeface="Poppins"/>
                <a:sym typeface="Poppins"/>
              </a:rPr>
              <a:t>  Life and </a:t>
            </a:r>
            <a:r>
              <a:rPr b="1" lang="en-GB" sz="1200">
                <a:solidFill>
                  <a:srgbClr val="F26D00"/>
                </a:solidFill>
                <a:latin typeface="Poppins"/>
                <a:ea typeface="Poppins"/>
                <a:cs typeface="Poppins"/>
                <a:sym typeface="Poppins"/>
              </a:rPr>
              <a:t>19/27  </a:t>
            </a:r>
            <a:r>
              <a:rPr lang="en-GB" sz="900">
                <a:solidFill>
                  <a:srgbClr val="F26D00"/>
                </a:solidFill>
                <a:latin typeface="Poppins"/>
                <a:ea typeface="Poppins"/>
                <a:cs typeface="Poppins"/>
                <a:sym typeface="Poppins"/>
              </a:rPr>
              <a:t>Non Life and</a:t>
            </a:r>
            <a:r>
              <a:rPr b="1" lang="en-GB" sz="1200">
                <a:solidFill>
                  <a:srgbClr val="F26D00"/>
                </a:solidFill>
                <a:latin typeface="Poppins"/>
                <a:ea typeface="Poppins"/>
                <a:cs typeface="Poppins"/>
                <a:sym typeface="Poppins"/>
              </a:rPr>
              <a:t> 5/6</a:t>
            </a:r>
            <a:r>
              <a:rPr lang="en-GB" sz="900">
                <a:solidFill>
                  <a:srgbClr val="F26D00"/>
                </a:solidFill>
                <a:latin typeface="Poppins"/>
                <a:ea typeface="Poppins"/>
                <a:cs typeface="Poppins"/>
                <a:sym typeface="Poppins"/>
              </a:rPr>
              <a:t> Health insurance</a:t>
            </a:r>
            <a:endParaRPr sz="900">
              <a:solidFill>
                <a:srgbClr val="F26D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26D00"/>
                </a:solidFill>
                <a:latin typeface="Poppins"/>
                <a:ea typeface="Poppins"/>
                <a:cs typeface="Poppins"/>
                <a:sym typeface="Poppins"/>
              </a:rPr>
              <a:t>12/138 </a:t>
            </a:r>
            <a:r>
              <a:rPr lang="en-GB" sz="900">
                <a:solidFill>
                  <a:srgbClr val="F26D00"/>
                </a:solidFill>
                <a:latin typeface="Poppins"/>
                <a:ea typeface="Poppins"/>
                <a:cs typeface="Poppins"/>
                <a:sym typeface="Poppins"/>
              </a:rPr>
              <a:t>corp agent/marketing/broker</a:t>
            </a:r>
            <a:endParaRPr sz="900">
              <a:solidFill>
                <a:srgbClr val="F26D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97"/>
          <p:cNvSpPr txBox="1"/>
          <p:nvPr/>
        </p:nvSpPr>
        <p:spPr>
          <a:xfrm>
            <a:off x="627971" y="4091470"/>
            <a:ext cx="1137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54/9120</a:t>
            </a: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SEBI regulated entities</a:t>
            </a:r>
            <a:endParaRPr sz="1100"/>
          </a:p>
        </p:txBody>
      </p:sp>
      <p:sp>
        <p:nvSpPr>
          <p:cNvPr id="476" name="Google Shape;476;p97"/>
          <p:cNvSpPr txBox="1"/>
          <p:nvPr/>
        </p:nvSpPr>
        <p:spPr>
          <a:xfrm>
            <a:off x="881295" y="1177577"/>
            <a:ext cx="891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12/12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Public Sector Banks</a:t>
            </a:r>
            <a:endParaRPr b="0" i="0" sz="900" u="none" cap="none" strike="noStrike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7" name="Google Shape;47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0625" y="1757679"/>
            <a:ext cx="222637" cy="22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8170" y="1765234"/>
            <a:ext cx="224288" cy="22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6760" y="3139402"/>
            <a:ext cx="226043" cy="22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79272" y="2371978"/>
            <a:ext cx="206481" cy="20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7532" y="3655505"/>
            <a:ext cx="225729" cy="22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40518" y="3640960"/>
            <a:ext cx="277161" cy="27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9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50206" y="3045623"/>
            <a:ext cx="242575" cy="2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9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83519" y="2275114"/>
            <a:ext cx="269486" cy="26948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97"/>
          <p:cNvSpPr txBox="1"/>
          <p:nvPr/>
        </p:nvSpPr>
        <p:spPr>
          <a:xfrm>
            <a:off x="179400" y="4682275"/>
            <a:ext cx="6939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rgbClr val="1E2D31"/>
                </a:solidFill>
                <a:latin typeface="Hind"/>
                <a:ea typeface="Hind"/>
                <a:cs typeface="Hind"/>
                <a:sym typeface="Hind"/>
              </a:rPr>
              <a:t>*Includes 650 financial institutions which are only FIU and 126 Financial Institutions which are both FIP and FIU</a:t>
            </a:r>
            <a:endParaRPr i="1" sz="1000">
              <a:solidFill>
                <a:srgbClr val="030383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6" name="Google Shape;486;p97"/>
          <p:cNvSpPr txBox="1"/>
          <p:nvPr/>
        </p:nvSpPr>
        <p:spPr>
          <a:xfrm>
            <a:off x="1180700" y="640175"/>
            <a:ext cx="3759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rgbClr val="03097B"/>
                </a:solidFill>
                <a:latin typeface="Poppins"/>
                <a:ea typeface="Poppins"/>
                <a:cs typeface="Poppins"/>
                <a:sym typeface="Poppins"/>
              </a:rPr>
              <a:t>Majority of the large financial institutions  are using the consent based framework!!</a:t>
            </a:r>
            <a:endParaRPr b="1" i="1" sz="1100">
              <a:solidFill>
                <a:srgbClr val="0309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latin typeface="Hind"/>
                <a:ea typeface="Hind"/>
                <a:cs typeface="Hind"/>
                <a:sym typeface="Hind"/>
              </a:rPr>
              <a:t>‹#›</a:t>
            </a:fld>
            <a:endParaRPr sz="1000"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488" name="Google Shape;488;p97"/>
          <p:cNvGrpSpPr/>
          <p:nvPr/>
        </p:nvGrpSpPr>
        <p:grpSpPr>
          <a:xfrm>
            <a:off x="5910505" y="749994"/>
            <a:ext cx="2944785" cy="426097"/>
            <a:chOff x="7881021" y="1454817"/>
            <a:chExt cx="3602184" cy="568129"/>
          </a:xfrm>
        </p:grpSpPr>
        <p:sp>
          <p:nvSpPr>
            <p:cNvPr id="489" name="Google Shape;489;p97"/>
            <p:cNvSpPr/>
            <p:nvPr/>
          </p:nvSpPr>
          <p:spPr>
            <a:xfrm>
              <a:off x="7881021" y="1454817"/>
              <a:ext cx="3602184" cy="568129"/>
            </a:xfrm>
            <a:custGeom>
              <a:rect b="b" l="l" r="r" t="t"/>
              <a:pathLst>
                <a:path extrusionOk="0" h="568129" w="3602184">
                  <a:moveTo>
                    <a:pt x="245223" y="0"/>
                  </a:moveTo>
                  <a:lnTo>
                    <a:pt x="3602184" y="0"/>
                  </a:lnTo>
                  <a:lnTo>
                    <a:pt x="3602184" y="322906"/>
                  </a:lnTo>
                  <a:lnTo>
                    <a:pt x="245223" y="322906"/>
                  </a:lnTo>
                  <a:cubicBezTo>
                    <a:pt x="109790" y="322906"/>
                    <a:pt x="0" y="432696"/>
                    <a:pt x="0" y="568129"/>
                  </a:cubicBezTo>
                  <a:lnTo>
                    <a:pt x="0" y="245223"/>
                  </a:lnTo>
                  <a:cubicBezTo>
                    <a:pt x="0" y="109790"/>
                    <a:pt x="109790" y="0"/>
                    <a:pt x="245223" y="0"/>
                  </a:cubicBezTo>
                  <a:close/>
                </a:path>
              </a:pathLst>
            </a:custGeom>
            <a:gradFill>
              <a:gsLst>
                <a:gs pos="0">
                  <a:srgbClr val="FF8827">
                    <a:alpha val="67843"/>
                  </a:srgbClr>
                </a:gs>
                <a:gs pos="100000">
                  <a:srgbClr val="FF8827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97"/>
            <p:cNvSpPr txBox="1"/>
            <p:nvPr/>
          </p:nvSpPr>
          <p:spPr>
            <a:xfrm>
              <a:off x="8114524" y="1480462"/>
              <a:ext cx="2901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GB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14 Use Cases/Purposes</a:t>
              </a:r>
              <a:endParaRPr sz="1100"/>
            </a:p>
          </p:txBody>
        </p:sp>
      </p:grpSp>
      <p:grpSp>
        <p:nvGrpSpPr>
          <p:cNvPr id="491" name="Google Shape;491;p97"/>
          <p:cNvGrpSpPr/>
          <p:nvPr/>
        </p:nvGrpSpPr>
        <p:grpSpPr>
          <a:xfrm>
            <a:off x="5900575" y="1047610"/>
            <a:ext cx="2988925" cy="3558514"/>
            <a:chOff x="7882658" y="1307306"/>
            <a:chExt cx="3985233" cy="5210123"/>
          </a:xfrm>
        </p:grpSpPr>
        <p:sp>
          <p:nvSpPr>
            <p:cNvPr id="492" name="Google Shape;492;p97"/>
            <p:cNvSpPr/>
            <p:nvPr/>
          </p:nvSpPr>
          <p:spPr>
            <a:xfrm>
              <a:off x="7882658" y="1439029"/>
              <a:ext cx="3926400" cy="5078400"/>
            </a:xfrm>
            <a:prstGeom prst="round2DiagRect">
              <a:avLst>
                <a:gd fmla="val 13318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0" sx="97000" rotWithShape="0" algn="t" dir="5400000" dist="266700" sy="97000">
                <a:srgbClr val="000000">
                  <a:alpha val="2667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97"/>
            <p:cNvGrpSpPr/>
            <p:nvPr/>
          </p:nvGrpSpPr>
          <p:grpSpPr>
            <a:xfrm>
              <a:off x="8460670" y="1307306"/>
              <a:ext cx="3131514" cy="307800"/>
              <a:chOff x="8460670" y="1393932"/>
              <a:chExt cx="3131514" cy="307800"/>
            </a:xfrm>
          </p:grpSpPr>
          <p:sp>
            <p:nvSpPr>
              <p:cNvPr id="494" name="Google Shape;494;p97"/>
              <p:cNvSpPr txBox="1"/>
              <p:nvPr/>
            </p:nvSpPr>
            <p:spPr>
              <a:xfrm>
                <a:off x="8568484" y="1393932"/>
                <a:ext cx="3023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Bank account verification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95" name="Google Shape;495;p97"/>
              <p:cNvCxnSpPr/>
              <p:nvPr/>
            </p:nvCxnSpPr>
            <p:spPr>
              <a:xfrm>
                <a:off x="8460670" y="1408340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96" name="Google Shape;496;p97"/>
            <p:cNvGrpSpPr/>
            <p:nvPr/>
          </p:nvGrpSpPr>
          <p:grpSpPr>
            <a:xfrm>
              <a:off x="8460670" y="1708825"/>
              <a:ext cx="3131514" cy="219740"/>
              <a:chOff x="8460670" y="1705259"/>
              <a:chExt cx="3131514" cy="279000"/>
            </a:xfrm>
          </p:grpSpPr>
          <p:sp>
            <p:nvSpPr>
              <p:cNvPr id="497" name="Google Shape;497;p97"/>
              <p:cNvSpPr txBox="1"/>
              <p:nvPr/>
            </p:nvSpPr>
            <p:spPr>
              <a:xfrm>
                <a:off x="8568484" y="1767795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Loan underwriting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498" name="Google Shape;498;p97"/>
              <p:cNvCxnSpPr/>
              <p:nvPr/>
            </p:nvCxnSpPr>
            <p:spPr>
              <a:xfrm>
                <a:off x="8460670" y="1705259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99" name="Google Shape;499;p97"/>
            <p:cNvGrpSpPr/>
            <p:nvPr/>
          </p:nvGrpSpPr>
          <p:grpSpPr>
            <a:xfrm>
              <a:off x="8460670" y="2022217"/>
              <a:ext cx="3131514" cy="219740"/>
              <a:chOff x="8460670" y="2011812"/>
              <a:chExt cx="3131514" cy="279000"/>
            </a:xfrm>
          </p:grpSpPr>
          <p:sp>
            <p:nvSpPr>
              <p:cNvPr id="500" name="Google Shape;500;p97"/>
              <p:cNvSpPr txBox="1"/>
              <p:nvPr/>
            </p:nvSpPr>
            <p:spPr>
              <a:xfrm>
                <a:off x="8568484" y="2074348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Vendor risk profiling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01" name="Google Shape;501;p97"/>
              <p:cNvCxnSpPr/>
              <p:nvPr/>
            </p:nvCxnSpPr>
            <p:spPr>
              <a:xfrm>
                <a:off x="8460670" y="2011812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02" name="Google Shape;502;p97"/>
            <p:cNvGrpSpPr/>
            <p:nvPr/>
          </p:nvGrpSpPr>
          <p:grpSpPr>
            <a:xfrm>
              <a:off x="8460670" y="2335609"/>
              <a:ext cx="3131514" cy="219740"/>
              <a:chOff x="8460670" y="2320753"/>
              <a:chExt cx="3131514" cy="279000"/>
            </a:xfrm>
          </p:grpSpPr>
          <p:sp>
            <p:nvSpPr>
              <p:cNvPr id="503" name="Google Shape;503;p97"/>
              <p:cNvSpPr txBox="1"/>
              <p:nvPr/>
            </p:nvSpPr>
            <p:spPr>
              <a:xfrm>
                <a:off x="8568484" y="2383289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Opening of Demat Accounts</a:t>
                </a:r>
                <a:endParaRPr sz="1100"/>
              </a:p>
            </p:txBody>
          </p:sp>
          <p:cxnSp>
            <p:nvCxnSpPr>
              <p:cNvPr id="504" name="Google Shape;504;p97"/>
              <p:cNvCxnSpPr/>
              <p:nvPr/>
            </p:nvCxnSpPr>
            <p:spPr>
              <a:xfrm>
                <a:off x="8460670" y="2320753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05" name="Google Shape;505;p97"/>
            <p:cNvGrpSpPr/>
            <p:nvPr/>
          </p:nvGrpSpPr>
          <p:grpSpPr>
            <a:xfrm>
              <a:off x="8460670" y="2649001"/>
              <a:ext cx="3131514" cy="219740"/>
              <a:chOff x="8460670" y="2629693"/>
              <a:chExt cx="3131514" cy="279000"/>
            </a:xfrm>
          </p:grpSpPr>
          <p:sp>
            <p:nvSpPr>
              <p:cNvPr id="506" name="Google Shape;506;p97"/>
              <p:cNvSpPr txBox="1"/>
              <p:nvPr/>
            </p:nvSpPr>
            <p:spPr>
              <a:xfrm>
                <a:off x="8568484" y="2692229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Monitoring for repayment &amp; early warnings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07" name="Google Shape;507;p97"/>
              <p:cNvCxnSpPr/>
              <p:nvPr/>
            </p:nvCxnSpPr>
            <p:spPr>
              <a:xfrm>
                <a:off x="8460670" y="2629693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08" name="Google Shape;508;p97"/>
            <p:cNvGrpSpPr/>
            <p:nvPr/>
          </p:nvGrpSpPr>
          <p:grpSpPr>
            <a:xfrm>
              <a:off x="8460670" y="2962393"/>
              <a:ext cx="3131514" cy="219740"/>
              <a:chOff x="8460670" y="2938633"/>
              <a:chExt cx="3131514" cy="279000"/>
            </a:xfrm>
          </p:grpSpPr>
          <p:sp>
            <p:nvSpPr>
              <p:cNvPr id="509" name="Google Shape;509;p97"/>
              <p:cNvSpPr txBox="1"/>
              <p:nvPr/>
            </p:nvSpPr>
            <p:spPr>
              <a:xfrm>
                <a:off x="8568484" y="3001169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Monitoring accounts for collections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10" name="Google Shape;510;p97"/>
              <p:cNvCxnSpPr/>
              <p:nvPr/>
            </p:nvCxnSpPr>
            <p:spPr>
              <a:xfrm>
                <a:off x="8460670" y="2938633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11" name="Google Shape;511;p97"/>
            <p:cNvGrpSpPr/>
            <p:nvPr/>
          </p:nvGrpSpPr>
          <p:grpSpPr>
            <a:xfrm>
              <a:off x="8460670" y="3275785"/>
              <a:ext cx="3131514" cy="219740"/>
              <a:chOff x="8460670" y="3247573"/>
              <a:chExt cx="3131514" cy="279000"/>
            </a:xfrm>
          </p:grpSpPr>
          <p:sp>
            <p:nvSpPr>
              <p:cNvPr id="512" name="Google Shape;512;p97"/>
              <p:cNvSpPr txBox="1"/>
              <p:nvPr/>
            </p:nvSpPr>
            <p:spPr>
              <a:xfrm>
                <a:off x="8568484" y="3310109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Balance check before debit/eNACH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13" name="Google Shape;513;p97"/>
              <p:cNvCxnSpPr/>
              <p:nvPr/>
            </p:nvCxnSpPr>
            <p:spPr>
              <a:xfrm>
                <a:off x="8460670" y="3247573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14" name="Google Shape;514;p97"/>
            <p:cNvGrpSpPr/>
            <p:nvPr/>
          </p:nvGrpSpPr>
          <p:grpSpPr>
            <a:xfrm>
              <a:off x="8460670" y="3589177"/>
              <a:ext cx="3131514" cy="219740"/>
              <a:chOff x="8460670" y="3549310"/>
              <a:chExt cx="3131514" cy="279000"/>
            </a:xfrm>
          </p:grpSpPr>
          <p:sp>
            <p:nvSpPr>
              <p:cNvPr id="515" name="Google Shape;515;p97"/>
              <p:cNvSpPr txBox="1"/>
              <p:nvPr/>
            </p:nvSpPr>
            <p:spPr>
              <a:xfrm>
                <a:off x="8568484" y="3611846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Monitoring recovery agents and employees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16" name="Google Shape;516;p97"/>
              <p:cNvCxnSpPr/>
              <p:nvPr/>
            </p:nvCxnSpPr>
            <p:spPr>
              <a:xfrm>
                <a:off x="8460670" y="3549310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17" name="Google Shape;517;p97"/>
            <p:cNvGrpSpPr/>
            <p:nvPr/>
          </p:nvGrpSpPr>
          <p:grpSpPr>
            <a:xfrm>
              <a:off x="8460670" y="3902568"/>
              <a:ext cx="3131514" cy="219740"/>
              <a:chOff x="8460670" y="3846229"/>
              <a:chExt cx="3131514" cy="279000"/>
            </a:xfrm>
          </p:grpSpPr>
          <p:sp>
            <p:nvSpPr>
              <p:cNvPr id="518" name="Google Shape;518;p97"/>
              <p:cNvSpPr txBox="1"/>
              <p:nvPr/>
            </p:nvSpPr>
            <p:spPr>
              <a:xfrm>
                <a:off x="8568484" y="3908765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Wealth management and advisory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19" name="Google Shape;519;p97"/>
              <p:cNvCxnSpPr/>
              <p:nvPr/>
            </p:nvCxnSpPr>
            <p:spPr>
              <a:xfrm>
                <a:off x="8460670" y="3846229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20" name="Google Shape;520;p97"/>
            <p:cNvGrpSpPr/>
            <p:nvPr/>
          </p:nvGrpSpPr>
          <p:grpSpPr>
            <a:xfrm>
              <a:off x="8460670" y="4215813"/>
              <a:ext cx="3131514" cy="307800"/>
              <a:chOff x="8460670" y="4128740"/>
              <a:chExt cx="3131514" cy="307800"/>
            </a:xfrm>
          </p:grpSpPr>
          <p:sp>
            <p:nvSpPr>
              <p:cNvPr id="521" name="Google Shape;521;p97"/>
              <p:cNvSpPr txBox="1"/>
              <p:nvPr/>
            </p:nvSpPr>
            <p:spPr>
              <a:xfrm>
                <a:off x="8568484" y="4128740"/>
                <a:ext cx="3023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Personal finance management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22" name="Google Shape;522;p97"/>
              <p:cNvCxnSpPr/>
              <p:nvPr/>
            </p:nvCxnSpPr>
            <p:spPr>
              <a:xfrm>
                <a:off x="8460670" y="4143148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23" name="Google Shape;523;p97"/>
            <p:cNvGrpSpPr/>
            <p:nvPr/>
          </p:nvGrpSpPr>
          <p:grpSpPr>
            <a:xfrm>
              <a:off x="8460670" y="4617284"/>
              <a:ext cx="3223921" cy="307800"/>
              <a:chOff x="8460670" y="4483346"/>
              <a:chExt cx="3223921" cy="307800"/>
            </a:xfrm>
          </p:grpSpPr>
          <p:sp>
            <p:nvSpPr>
              <p:cNvPr id="524" name="Google Shape;524;p97"/>
              <p:cNvSpPr txBox="1"/>
              <p:nvPr/>
            </p:nvSpPr>
            <p:spPr>
              <a:xfrm>
                <a:off x="8568491" y="4483346"/>
                <a:ext cx="3116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Income verification for F&amp;O account opening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25" name="Google Shape;525;p97"/>
              <p:cNvCxnSpPr/>
              <p:nvPr/>
            </p:nvCxnSpPr>
            <p:spPr>
              <a:xfrm>
                <a:off x="8460670" y="4497742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26" name="Google Shape;526;p97"/>
            <p:cNvGrpSpPr/>
            <p:nvPr/>
          </p:nvGrpSpPr>
          <p:grpSpPr>
            <a:xfrm>
              <a:off x="8460670" y="4962126"/>
              <a:ext cx="3407221" cy="276515"/>
              <a:chOff x="8460670" y="4720188"/>
              <a:chExt cx="3407221" cy="351086"/>
            </a:xfrm>
          </p:grpSpPr>
          <p:sp>
            <p:nvSpPr>
              <p:cNvPr id="527" name="Google Shape;527;p97"/>
              <p:cNvSpPr txBox="1"/>
              <p:nvPr/>
            </p:nvSpPr>
            <p:spPr>
              <a:xfrm>
                <a:off x="8568491" y="4720188"/>
                <a:ext cx="3299400" cy="30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Financial underwriting for life insurance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28" name="Google Shape;528;p97"/>
              <p:cNvCxnSpPr/>
              <p:nvPr/>
            </p:nvCxnSpPr>
            <p:spPr>
              <a:xfrm>
                <a:off x="8460670" y="4792274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29" name="Google Shape;529;p97"/>
            <p:cNvGrpSpPr/>
            <p:nvPr/>
          </p:nvGrpSpPr>
          <p:grpSpPr>
            <a:xfrm>
              <a:off x="8460670" y="5332293"/>
              <a:ext cx="3131514" cy="282032"/>
              <a:chOff x="8460670" y="5101214"/>
              <a:chExt cx="3131514" cy="358090"/>
            </a:xfrm>
          </p:grpSpPr>
          <p:sp>
            <p:nvSpPr>
              <p:cNvPr id="530" name="Google Shape;530;p97"/>
              <p:cNvSpPr txBox="1"/>
              <p:nvPr/>
            </p:nvSpPr>
            <p:spPr>
              <a:xfrm>
                <a:off x="8568484" y="5305404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Employee trading activity monitoring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31" name="Google Shape;531;p97"/>
              <p:cNvCxnSpPr/>
              <p:nvPr/>
            </p:nvCxnSpPr>
            <p:spPr>
              <a:xfrm>
                <a:off x="8460670" y="5101214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32" name="Google Shape;532;p97"/>
            <p:cNvGrpSpPr/>
            <p:nvPr/>
          </p:nvGrpSpPr>
          <p:grpSpPr>
            <a:xfrm>
              <a:off x="8460670" y="5857734"/>
              <a:ext cx="3131514" cy="219740"/>
              <a:chOff x="8460670" y="5679390"/>
              <a:chExt cx="3131514" cy="279000"/>
            </a:xfrm>
          </p:grpSpPr>
          <p:sp>
            <p:nvSpPr>
              <p:cNvPr id="533" name="Google Shape;533;p97"/>
              <p:cNvSpPr txBox="1"/>
              <p:nvPr/>
            </p:nvSpPr>
            <p:spPr>
              <a:xfrm>
                <a:off x="8568484" y="5741926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>
                    <a:latin typeface="Poppins"/>
                    <a:ea typeface="Poppins"/>
                    <a:cs typeface="Poppins"/>
                    <a:sym typeface="Poppins"/>
                  </a:rPr>
                  <a:t>Monitor the efficacy of welfare schemes</a:t>
                </a:r>
                <a:endParaRPr sz="8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534" name="Google Shape;534;p97"/>
              <p:cNvCxnSpPr/>
              <p:nvPr/>
            </p:nvCxnSpPr>
            <p:spPr>
              <a:xfrm>
                <a:off x="8460670" y="5679390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535" name="Google Shape;535;p97"/>
            <p:cNvCxnSpPr/>
            <p:nvPr/>
          </p:nvCxnSpPr>
          <p:spPr>
            <a:xfrm>
              <a:off x="8034867" y="1975305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6" name="Google Shape;536;p97"/>
            <p:cNvCxnSpPr/>
            <p:nvPr/>
          </p:nvCxnSpPr>
          <p:spPr>
            <a:xfrm>
              <a:off x="8034867" y="1661924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7" name="Google Shape;537;p97"/>
            <p:cNvCxnSpPr/>
            <p:nvPr/>
          </p:nvCxnSpPr>
          <p:spPr>
            <a:xfrm>
              <a:off x="8034867" y="2602067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8" name="Google Shape;538;p97"/>
            <p:cNvCxnSpPr/>
            <p:nvPr/>
          </p:nvCxnSpPr>
          <p:spPr>
            <a:xfrm>
              <a:off x="8034867" y="2915448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9" name="Google Shape;539;p97"/>
            <p:cNvCxnSpPr/>
            <p:nvPr/>
          </p:nvCxnSpPr>
          <p:spPr>
            <a:xfrm>
              <a:off x="8034867" y="3228829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0" name="Google Shape;540;p97"/>
            <p:cNvCxnSpPr/>
            <p:nvPr/>
          </p:nvCxnSpPr>
          <p:spPr>
            <a:xfrm>
              <a:off x="8034867" y="3542210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1" name="Google Shape;541;p97"/>
            <p:cNvCxnSpPr/>
            <p:nvPr/>
          </p:nvCxnSpPr>
          <p:spPr>
            <a:xfrm>
              <a:off x="8034867" y="3855591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2" name="Google Shape;542;p97"/>
            <p:cNvCxnSpPr/>
            <p:nvPr/>
          </p:nvCxnSpPr>
          <p:spPr>
            <a:xfrm>
              <a:off x="8034867" y="4168972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3" name="Google Shape;543;p97"/>
            <p:cNvCxnSpPr/>
            <p:nvPr/>
          </p:nvCxnSpPr>
          <p:spPr>
            <a:xfrm>
              <a:off x="8034867" y="4570431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4" name="Google Shape;544;p97"/>
            <p:cNvCxnSpPr/>
            <p:nvPr/>
          </p:nvCxnSpPr>
          <p:spPr>
            <a:xfrm>
              <a:off x="8034867" y="4971890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5" name="Google Shape;545;p97"/>
            <p:cNvCxnSpPr/>
            <p:nvPr/>
          </p:nvCxnSpPr>
          <p:spPr>
            <a:xfrm>
              <a:off x="8034867" y="5285271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6" name="Google Shape;546;p97"/>
            <p:cNvCxnSpPr/>
            <p:nvPr/>
          </p:nvCxnSpPr>
          <p:spPr>
            <a:xfrm>
              <a:off x="8034867" y="5821785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7" name="Google Shape;547;p97"/>
            <p:cNvCxnSpPr/>
            <p:nvPr/>
          </p:nvCxnSpPr>
          <p:spPr>
            <a:xfrm>
              <a:off x="8034867" y="6124083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8" name="Google Shape;548;p97"/>
            <p:cNvCxnSpPr/>
            <p:nvPr/>
          </p:nvCxnSpPr>
          <p:spPr>
            <a:xfrm>
              <a:off x="8034867" y="2288686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49" name="Google Shape;549;p97"/>
            <p:cNvGrpSpPr/>
            <p:nvPr/>
          </p:nvGrpSpPr>
          <p:grpSpPr>
            <a:xfrm>
              <a:off x="8147845" y="1380094"/>
              <a:ext cx="210602" cy="4678819"/>
              <a:chOff x="8130911" y="1380094"/>
              <a:chExt cx="210602" cy="4678819"/>
            </a:xfrm>
          </p:grpSpPr>
          <p:pic>
            <p:nvPicPr>
              <p:cNvPr id="550" name="Google Shape;550;p97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8130911" y="2348525"/>
                <a:ext cx="210602" cy="210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1" name="Google Shape;551;p97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8138603" y="1380094"/>
                <a:ext cx="195220" cy="195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2" name="Google Shape;552;p97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8133781" y="1710009"/>
                <a:ext cx="204863" cy="204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3" name="Google Shape;553;p97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8143159" y="2035585"/>
                <a:ext cx="186107" cy="1861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4" name="Google Shape;554;p97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8141396" y="3303311"/>
                <a:ext cx="189635" cy="1896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5" name="Google Shape;555;p97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148543" y="2989243"/>
                <a:ext cx="175340" cy="1753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6" name="Google Shape;556;p97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8153968" y="2671937"/>
                <a:ext cx="164490" cy="164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7" name="Google Shape;557;p97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8140769" y="3916838"/>
                <a:ext cx="190884" cy="1908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8" name="Google Shape;558;p97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8147498" y="3602785"/>
                <a:ext cx="177428" cy="1774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9" name="Google Shape;559;p97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8138828" y="5464176"/>
                <a:ext cx="194769" cy="1947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0" name="Google Shape;560;p97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8131431" y="4270934"/>
                <a:ext cx="209562" cy="209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1" name="Google Shape;561;p97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8132741" y="4662292"/>
                <a:ext cx="206940" cy="206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2" name="Google Shape;562;p97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8156508" y="5040726"/>
                <a:ext cx="159406" cy="1594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3" name="Google Shape;563;p97"/>
              <p:cNvPicPr preferRelativeResize="0"/>
              <p:nvPr/>
            </p:nvPicPr>
            <p:blipFill rotWithShape="1">
              <a:blip r:embed="rId24">
                <a:alphaModFix/>
              </a:blip>
              <a:srcRect b="0" l="0" r="0" t="0"/>
              <a:stretch/>
            </p:blipFill>
            <p:spPr>
              <a:xfrm>
                <a:off x="8149347" y="5885182"/>
                <a:ext cx="173732" cy="1737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000"/>
              <a:t>‹#›</a:t>
            </a:fld>
            <a:endParaRPr sz="1000"/>
          </a:p>
        </p:txBody>
      </p:sp>
      <p:sp>
        <p:nvSpPr>
          <p:cNvPr id="569" name="Google Shape;569;p98"/>
          <p:cNvSpPr txBox="1"/>
          <p:nvPr/>
        </p:nvSpPr>
        <p:spPr>
          <a:xfrm>
            <a:off x="178253" y="275704"/>
            <a:ext cx="8409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-GB" sz="1700">
                <a:solidFill>
                  <a:srgbClr val="F7932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261 crore </a:t>
            </a:r>
            <a:r>
              <a:rPr b="1" lang="en-GB" sz="1700">
                <a:solidFill>
                  <a:srgbClr val="03097B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accounts enabled – approx. 64% of total accounts in the sector</a:t>
            </a:r>
            <a:endParaRPr b="1" sz="1700">
              <a:solidFill>
                <a:srgbClr val="000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70" name="Google Shape;570;p98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571" name="Google Shape;571;p98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98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98"/>
          <p:cNvSpPr txBox="1"/>
          <p:nvPr/>
        </p:nvSpPr>
        <p:spPr>
          <a:xfrm>
            <a:off x="5813800" y="907413"/>
            <a:ext cx="29994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Currently, we are working on stabilizing the following providers &amp; data types: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"/>
              <a:buAutoNum type="arabicPeriod"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Banks – term deposits (FD/RD)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"/>
              <a:buAutoNum type="arabicPeriod"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Invite remaining private banks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"/>
              <a:buAutoNum type="arabicPeriod"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GSTN – enhancing performance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Additionally, we have submitted proposals to relevant stakeholders to activate: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"/>
              <a:buAutoNum type="arabicPeriod"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Additional</a:t>
            </a: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returns </a:t>
            </a: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from GSTN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"/>
              <a:buAutoNum type="arabicPeriod"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</a:t>
            </a: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PFO </a:t>
            </a: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passbook from EPFO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"/>
              <a:buAutoNum type="arabicPeriod"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ITR data from CBDT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"/>
              <a:buAutoNum type="arabicPeriod"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Joint and corporate accounts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ind"/>
              <a:buAutoNum type="arabicPeriod"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Small savings schemes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aphicFrame>
        <p:nvGraphicFramePr>
          <p:cNvPr id="574" name="Google Shape;574;p98"/>
          <p:cNvGraphicFramePr/>
          <p:nvPr/>
        </p:nvGraphicFramePr>
        <p:xfrm>
          <a:off x="535725" y="80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{23A45484-ED58-46DE-B882-8CA8F78B9868}</a:tableStyleId>
              </a:tblPr>
              <a:tblGrid>
                <a:gridCol w="393150"/>
                <a:gridCol w="1402475"/>
                <a:gridCol w="1189300"/>
                <a:gridCol w="1189300"/>
                <a:gridCol w="895725"/>
              </a:tblGrid>
              <a:tr h="608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S No</a:t>
                      </a:r>
                      <a:endParaRPr b="1"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Account types</a:t>
                      </a:r>
                      <a:endParaRPr b="1"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Number of accounts enabled </a:t>
                      </a:r>
                      <a:endParaRPr b="1"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Number of accounts </a:t>
                      </a:r>
                      <a:endParaRPr b="1"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(Estimated total)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Coverage (~%)</a:t>
                      </a:r>
                      <a:endParaRPr b="1"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1. 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SCBs + RRBs 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721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2693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64%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3. 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NBFC Deposits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10 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-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N.A.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4. 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Life Insurance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52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330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16%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5. 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General Insurance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313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348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96%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6. 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DeMat Accounts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193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193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100%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7.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GSTN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15 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15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100%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8.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Mutual Fund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248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 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248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91%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9.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Pension Fund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63 </a:t>
                      </a: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63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100%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1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10.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Co-operative Banks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5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225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2%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185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TOTAL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2613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Hind"/>
                          <a:ea typeface="Hind"/>
                          <a:cs typeface="Hind"/>
                          <a:sym typeface="Hind"/>
                        </a:rPr>
                        <a:t>4114 M</a:t>
                      </a:r>
                      <a:endParaRPr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64%</a:t>
                      </a:r>
                      <a:endParaRPr b="1" sz="1000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882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99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580" name="Google Shape;580;p99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99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2" name="Google Shape;582;p99"/>
          <p:cNvSpPr txBox="1"/>
          <p:nvPr/>
        </p:nvSpPr>
        <p:spPr>
          <a:xfrm>
            <a:off x="3916553" y="1223050"/>
            <a:ext cx="1361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/21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Private Sector Banks</a:t>
            </a:r>
            <a:r>
              <a:rPr b="0" i="0" lang="en-GB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3/45</a:t>
            </a:r>
            <a:r>
              <a:rPr b="0" i="0" lang="en-GB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Foreign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Bank ,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(SIDBI), </a:t>
            </a:r>
            <a:endParaRPr b="1" sz="1200">
              <a:solidFill>
                <a:srgbClr val="FF88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83" name="Google Shape;583;p99"/>
          <p:cNvGrpSpPr/>
          <p:nvPr/>
        </p:nvGrpSpPr>
        <p:grpSpPr>
          <a:xfrm>
            <a:off x="3449976" y="1420991"/>
            <a:ext cx="373331" cy="173263"/>
            <a:chOff x="4193640" y="1992143"/>
            <a:chExt cx="707602" cy="259882"/>
          </a:xfrm>
        </p:grpSpPr>
        <p:cxnSp>
          <p:nvCxnSpPr>
            <p:cNvPr id="584" name="Google Shape;584;p99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5" name="Google Shape;585;p99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586" name="Google Shape;586;p99"/>
          <p:cNvGrpSpPr/>
          <p:nvPr/>
        </p:nvGrpSpPr>
        <p:grpSpPr>
          <a:xfrm>
            <a:off x="4193932" y="2111668"/>
            <a:ext cx="373331" cy="173263"/>
            <a:chOff x="4193640" y="1992143"/>
            <a:chExt cx="707602" cy="259882"/>
          </a:xfrm>
        </p:grpSpPr>
        <p:cxnSp>
          <p:nvCxnSpPr>
            <p:cNvPr id="587" name="Google Shape;587;p99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8" name="Google Shape;588;p99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589" name="Google Shape;589;p99"/>
          <p:cNvGrpSpPr/>
          <p:nvPr/>
        </p:nvGrpSpPr>
        <p:grpSpPr>
          <a:xfrm flipH="1" rot="10800000">
            <a:off x="4225876" y="3344823"/>
            <a:ext cx="373332" cy="173263"/>
            <a:chOff x="4232163" y="2139231"/>
            <a:chExt cx="707605" cy="259882"/>
          </a:xfrm>
        </p:grpSpPr>
        <p:cxnSp>
          <p:nvCxnSpPr>
            <p:cNvPr id="590" name="Google Shape;590;p99"/>
            <p:cNvCxnSpPr/>
            <p:nvPr/>
          </p:nvCxnSpPr>
          <p:spPr>
            <a:xfrm flipH="1" rot="10800000">
              <a:off x="4232163" y="2139313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1" name="Google Shape;591;p99"/>
            <p:cNvCxnSpPr/>
            <p:nvPr/>
          </p:nvCxnSpPr>
          <p:spPr>
            <a:xfrm>
              <a:off x="4495768" y="2139231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592" name="Google Shape;592;p99"/>
          <p:cNvGrpSpPr/>
          <p:nvPr/>
        </p:nvGrpSpPr>
        <p:grpSpPr>
          <a:xfrm flipH="1" rot="10800000">
            <a:off x="3455803" y="4128490"/>
            <a:ext cx="373331" cy="173263"/>
            <a:chOff x="4193640" y="1992143"/>
            <a:chExt cx="707602" cy="259882"/>
          </a:xfrm>
        </p:grpSpPr>
        <p:cxnSp>
          <p:nvCxnSpPr>
            <p:cNvPr id="593" name="Google Shape;593;p99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4" name="Google Shape;594;p99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595" name="Google Shape;595;p99"/>
          <p:cNvGrpSpPr/>
          <p:nvPr/>
        </p:nvGrpSpPr>
        <p:grpSpPr>
          <a:xfrm flipH="1">
            <a:off x="2042972" y="1420991"/>
            <a:ext cx="386138" cy="173263"/>
            <a:chOff x="4193640" y="1992143"/>
            <a:chExt cx="707602" cy="259882"/>
          </a:xfrm>
        </p:grpSpPr>
        <p:cxnSp>
          <p:nvCxnSpPr>
            <p:cNvPr id="596" name="Google Shape;596;p99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7" name="Google Shape;597;p99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598" name="Google Shape;598;p99"/>
          <p:cNvGrpSpPr/>
          <p:nvPr/>
        </p:nvGrpSpPr>
        <p:grpSpPr>
          <a:xfrm flipH="1">
            <a:off x="1394320" y="2095383"/>
            <a:ext cx="386138" cy="173263"/>
            <a:chOff x="4193640" y="1992143"/>
            <a:chExt cx="707602" cy="259882"/>
          </a:xfrm>
        </p:grpSpPr>
        <p:cxnSp>
          <p:nvCxnSpPr>
            <p:cNvPr id="599" name="Google Shape;599;p99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0" name="Google Shape;600;p99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601" name="Google Shape;601;p99"/>
          <p:cNvGrpSpPr/>
          <p:nvPr/>
        </p:nvGrpSpPr>
        <p:grpSpPr>
          <a:xfrm rot="10800000">
            <a:off x="1316785" y="3340758"/>
            <a:ext cx="386146" cy="173259"/>
            <a:chOff x="4284410" y="2361054"/>
            <a:chExt cx="707616" cy="259875"/>
          </a:xfrm>
        </p:grpSpPr>
        <p:cxnSp>
          <p:nvCxnSpPr>
            <p:cNvPr id="602" name="Google Shape;602;p99"/>
            <p:cNvCxnSpPr/>
            <p:nvPr/>
          </p:nvCxnSpPr>
          <p:spPr>
            <a:xfrm flipH="1" rot="10800000">
              <a:off x="4284410" y="2361129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3" name="Google Shape;603;p99"/>
            <p:cNvCxnSpPr/>
            <p:nvPr/>
          </p:nvCxnSpPr>
          <p:spPr>
            <a:xfrm>
              <a:off x="4548026" y="2361054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604" name="Google Shape;604;p99"/>
          <p:cNvGrpSpPr/>
          <p:nvPr/>
        </p:nvGrpSpPr>
        <p:grpSpPr>
          <a:xfrm rot="10800000">
            <a:off x="2042972" y="4102485"/>
            <a:ext cx="386138" cy="173263"/>
            <a:chOff x="4193640" y="1992143"/>
            <a:chExt cx="707602" cy="259882"/>
          </a:xfrm>
        </p:grpSpPr>
        <p:cxnSp>
          <p:nvCxnSpPr>
            <p:cNvPr id="605" name="Google Shape;605;p99"/>
            <p:cNvCxnSpPr/>
            <p:nvPr/>
          </p:nvCxnSpPr>
          <p:spPr>
            <a:xfrm flipH="1" rot="10800000">
              <a:off x="4193640" y="1992225"/>
              <a:ext cx="263700" cy="2598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6" name="Google Shape;606;p99"/>
            <p:cNvCxnSpPr/>
            <p:nvPr/>
          </p:nvCxnSpPr>
          <p:spPr>
            <a:xfrm>
              <a:off x="4457242" y="1992143"/>
              <a:ext cx="4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sp>
        <p:nvSpPr>
          <p:cNvPr id="607" name="Google Shape;607;p99"/>
          <p:cNvSpPr/>
          <p:nvPr/>
        </p:nvSpPr>
        <p:spPr>
          <a:xfrm>
            <a:off x="2031914" y="1481747"/>
            <a:ext cx="909554" cy="891667"/>
          </a:xfrm>
          <a:custGeom>
            <a:rect b="b" l="l" r="r" t="t"/>
            <a:pathLst>
              <a:path extrusionOk="0" h="1461750" w="1491072">
                <a:moveTo>
                  <a:pt x="0" y="618420"/>
                </a:moveTo>
                <a:lnTo>
                  <a:pt x="843331" y="1461751"/>
                </a:lnTo>
                <a:cubicBezTo>
                  <a:pt x="1017261" y="1305480"/>
                  <a:pt x="1242838" y="1206519"/>
                  <a:pt x="1491073" y="1193191"/>
                </a:cubicBezTo>
                <a:lnTo>
                  <a:pt x="1491073" y="0"/>
                </a:lnTo>
                <a:cubicBezTo>
                  <a:pt x="914636" y="14661"/>
                  <a:pt x="390844" y="247235"/>
                  <a:pt x="0" y="618420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99"/>
          <p:cNvSpPr/>
          <p:nvPr/>
        </p:nvSpPr>
        <p:spPr>
          <a:xfrm>
            <a:off x="3455543" y="2887707"/>
            <a:ext cx="891668" cy="909554"/>
          </a:xfrm>
          <a:custGeom>
            <a:rect b="b" l="l" r="r" t="t"/>
            <a:pathLst>
              <a:path extrusionOk="0" h="1491072" w="1461751">
                <a:moveTo>
                  <a:pt x="268560" y="0"/>
                </a:moveTo>
                <a:cubicBezTo>
                  <a:pt x="255565" y="247901"/>
                  <a:pt x="156271" y="473811"/>
                  <a:pt x="0" y="647742"/>
                </a:cubicBezTo>
                <a:lnTo>
                  <a:pt x="95628" y="743370"/>
                </a:lnTo>
                <a:lnTo>
                  <a:pt x="843331" y="1491073"/>
                </a:lnTo>
                <a:cubicBezTo>
                  <a:pt x="1214516" y="1100228"/>
                  <a:pt x="1447090" y="576437"/>
                  <a:pt x="1461751" y="0"/>
                </a:cubicBezTo>
                <a:lnTo>
                  <a:pt x="268226" y="0"/>
                </a:lnTo>
                <a:close/>
              </a:path>
            </a:pathLst>
          </a:custGeom>
          <a:solidFill>
            <a:srgbClr val="273C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99"/>
          <p:cNvSpPr/>
          <p:nvPr/>
        </p:nvSpPr>
        <p:spPr>
          <a:xfrm>
            <a:off x="2031914" y="3332261"/>
            <a:ext cx="909554" cy="891871"/>
          </a:xfrm>
          <a:custGeom>
            <a:rect b="b" l="l" r="r" t="t"/>
            <a:pathLst>
              <a:path extrusionOk="0" h="1462084" w="1491072">
                <a:moveTo>
                  <a:pt x="843331" y="333"/>
                </a:moveTo>
                <a:lnTo>
                  <a:pt x="0" y="843664"/>
                </a:lnTo>
                <a:cubicBezTo>
                  <a:pt x="390844" y="1214849"/>
                  <a:pt x="914636" y="1447423"/>
                  <a:pt x="1491073" y="1462084"/>
                </a:cubicBezTo>
                <a:lnTo>
                  <a:pt x="1491073" y="268560"/>
                </a:lnTo>
                <a:cubicBezTo>
                  <a:pt x="1243172" y="255565"/>
                  <a:pt x="1017261" y="156271"/>
                  <a:pt x="843331" y="0"/>
                </a:cubicBezTo>
                <a:close/>
              </a:path>
            </a:pathLst>
          </a:custGeom>
          <a:solidFill>
            <a:srgbClr val="273C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99"/>
          <p:cNvSpPr/>
          <p:nvPr/>
        </p:nvSpPr>
        <p:spPr>
          <a:xfrm>
            <a:off x="1605029" y="1908632"/>
            <a:ext cx="891871" cy="909554"/>
          </a:xfrm>
          <a:custGeom>
            <a:rect b="b" l="l" r="r" t="t"/>
            <a:pathLst>
              <a:path extrusionOk="0" h="1491072" w="1462084">
                <a:moveTo>
                  <a:pt x="1366122" y="747702"/>
                </a:moveTo>
                <a:lnTo>
                  <a:pt x="618420" y="0"/>
                </a:lnTo>
                <a:cubicBezTo>
                  <a:pt x="247235" y="390844"/>
                  <a:pt x="14661" y="914636"/>
                  <a:pt x="0" y="1491073"/>
                </a:cubicBezTo>
                <a:lnTo>
                  <a:pt x="1193525" y="1491073"/>
                </a:lnTo>
                <a:cubicBezTo>
                  <a:pt x="1206519" y="1243172"/>
                  <a:pt x="1305813" y="1017261"/>
                  <a:pt x="1462084" y="843331"/>
                </a:cubicBezTo>
                <a:lnTo>
                  <a:pt x="1366456" y="747702"/>
                </a:lnTo>
                <a:close/>
              </a:path>
            </a:pathLst>
          </a:custGeom>
          <a:solidFill>
            <a:srgbClr val="273C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99"/>
          <p:cNvSpPr/>
          <p:nvPr/>
        </p:nvSpPr>
        <p:spPr>
          <a:xfrm>
            <a:off x="1605029" y="2887707"/>
            <a:ext cx="891667" cy="909554"/>
          </a:xfrm>
          <a:custGeom>
            <a:rect b="b" l="l" r="r" t="t"/>
            <a:pathLst>
              <a:path extrusionOk="0" h="1491072" w="1461750">
                <a:moveTo>
                  <a:pt x="1193525" y="0"/>
                </a:moveTo>
                <a:lnTo>
                  <a:pt x="0" y="0"/>
                </a:lnTo>
                <a:cubicBezTo>
                  <a:pt x="14661" y="576437"/>
                  <a:pt x="247235" y="1100228"/>
                  <a:pt x="618420" y="1491073"/>
                </a:cubicBezTo>
                <a:lnTo>
                  <a:pt x="1366122" y="743370"/>
                </a:lnTo>
                <a:lnTo>
                  <a:pt x="1461751" y="647742"/>
                </a:lnTo>
                <a:cubicBezTo>
                  <a:pt x="1305480" y="473811"/>
                  <a:pt x="1206519" y="248234"/>
                  <a:pt x="1193191" y="0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99"/>
          <p:cNvSpPr/>
          <p:nvPr/>
        </p:nvSpPr>
        <p:spPr>
          <a:xfrm>
            <a:off x="3010989" y="3332464"/>
            <a:ext cx="909554" cy="891871"/>
          </a:xfrm>
          <a:custGeom>
            <a:rect b="b" l="l" r="r" t="t"/>
            <a:pathLst>
              <a:path extrusionOk="0" h="1462084" w="1491072">
                <a:moveTo>
                  <a:pt x="647742" y="0"/>
                </a:moveTo>
                <a:cubicBezTo>
                  <a:pt x="473811" y="156271"/>
                  <a:pt x="248234" y="255232"/>
                  <a:pt x="0" y="268560"/>
                </a:cubicBezTo>
                <a:lnTo>
                  <a:pt x="0" y="1462084"/>
                </a:lnTo>
                <a:cubicBezTo>
                  <a:pt x="576437" y="1447424"/>
                  <a:pt x="1100228" y="1214849"/>
                  <a:pt x="1491073" y="843664"/>
                </a:cubicBezTo>
                <a:lnTo>
                  <a:pt x="647742" y="333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99"/>
          <p:cNvSpPr/>
          <p:nvPr/>
        </p:nvSpPr>
        <p:spPr>
          <a:xfrm>
            <a:off x="3455746" y="1908632"/>
            <a:ext cx="891871" cy="909554"/>
          </a:xfrm>
          <a:custGeom>
            <a:rect b="b" l="l" r="r" t="t"/>
            <a:pathLst>
              <a:path extrusionOk="0" h="1491072" w="1462084">
                <a:moveTo>
                  <a:pt x="843331" y="0"/>
                </a:moveTo>
                <a:lnTo>
                  <a:pt x="95629" y="747702"/>
                </a:lnTo>
                <a:lnTo>
                  <a:pt x="0" y="843331"/>
                </a:lnTo>
                <a:cubicBezTo>
                  <a:pt x="156271" y="1017261"/>
                  <a:pt x="255232" y="1242838"/>
                  <a:pt x="268560" y="1491073"/>
                </a:cubicBezTo>
                <a:lnTo>
                  <a:pt x="1462084" y="1491073"/>
                </a:lnTo>
                <a:cubicBezTo>
                  <a:pt x="1447424" y="914636"/>
                  <a:pt x="1214849" y="390844"/>
                  <a:pt x="843664" y="0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99"/>
          <p:cNvSpPr/>
          <p:nvPr/>
        </p:nvSpPr>
        <p:spPr>
          <a:xfrm>
            <a:off x="3010989" y="1481747"/>
            <a:ext cx="909554" cy="891871"/>
          </a:xfrm>
          <a:custGeom>
            <a:rect b="b" l="l" r="r" t="t"/>
            <a:pathLst>
              <a:path extrusionOk="0" h="1462084" w="1491072">
                <a:moveTo>
                  <a:pt x="0" y="0"/>
                </a:moveTo>
                <a:lnTo>
                  <a:pt x="0" y="1193525"/>
                </a:lnTo>
                <a:cubicBezTo>
                  <a:pt x="247901" y="1206519"/>
                  <a:pt x="473811" y="1305813"/>
                  <a:pt x="647742" y="1462084"/>
                </a:cubicBezTo>
                <a:lnTo>
                  <a:pt x="1491073" y="618754"/>
                </a:lnTo>
                <a:cubicBezTo>
                  <a:pt x="1100228" y="247235"/>
                  <a:pt x="576437" y="14661"/>
                  <a:pt x="0" y="0"/>
                </a:cubicBezTo>
                <a:close/>
              </a:path>
            </a:pathLst>
          </a:custGeom>
          <a:solidFill>
            <a:srgbClr val="273C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99"/>
          <p:cNvSpPr/>
          <p:nvPr/>
        </p:nvSpPr>
        <p:spPr>
          <a:xfrm>
            <a:off x="2250232" y="2364356"/>
            <a:ext cx="245935" cy="453456"/>
          </a:xfrm>
          <a:custGeom>
            <a:rect b="b" l="l" r="r" t="t"/>
            <a:pathLst>
              <a:path extrusionOk="0" h="743370" w="403172">
                <a:moveTo>
                  <a:pt x="235906" y="347862"/>
                </a:moveTo>
                <a:cubicBezTo>
                  <a:pt x="279888" y="255898"/>
                  <a:pt x="335866" y="170599"/>
                  <a:pt x="403173" y="95629"/>
                </a:cubicBezTo>
                <a:lnTo>
                  <a:pt x="307544" y="0"/>
                </a:lnTo>
                <a:cubicBezTo>
                  <a:pt x="127616" y="198588"/>
                  <a:pt x="13328" y="457818"/>
                  <a:pt x="0" y="743370"/>
                </a:cubicBezTo>
                <a:lnTo>
                  <a:pt x="134946" y="743370"/>
                </a:lnTo>
                <a:cubicBezTo>
                  <a:pt x="140611" y="636746"/>
                  <a:pt x="162935" y="534454"/>
                  <a:pt x="198254" y="438492"/>
                </a:cubicBezTo>
                <a:lnTo>
                  <a:pt x="293217" y="424498"/>
                </a:lnTo>
                <a:lnTo>
                  <a:pt x="236239" y="348195"/>
                </a:lnTo>
                <a:close/>
              </a:path>
            </a:pathLst>
          </a:custGeom>
          <a:solidFill>
            <a:srgbClr val="F26D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99"/>
          <p:cNvSpPr/>
          <p:nvPr/>
        </p:nvSpPr>
        <p:spPr>
          <a:xfrm>
            <a:off x="2250028" y="2887707"/>
            <a:ext cx="245935" cy="453456"/>
          </a:xfrm>
          <a:custGeom>
            <a:rect b="b" l="l" r="r" t="t"/>
            <a:pathLst>
              <a:path extrusionOk="0" h="743370" w="403172">
                <a:moveTo>
                  <a:pt x="232574" y="387512"/>
                </a:moveTo>
                <a:lnTo>
                  <a:pt x="289551" y="310543"/>
                </a:lnTo>
                <a:lnTo>
                  <a:pt x="195256" y="296882"/>
                </a:lnTo>
                <a:cubicBezTo>
                  <a:pt x="161935" y="203252"/>
                  <a:pt x="140611" y="103625"/>
                  <a:pt x="134946" y="0"/>
                </a:cubicBezTo>
                <a:lnTo>
                  <a:pt x="0" y="0"/>
                </a:lnTo>
                <a:cubicBezTo>
                  <a:pt x="13328" y="285886"/>
                  <a:pt x="127616" y="545116"/>
                  <a:pt x="307544" y="743370"/>
                </a:cubicBezTo>
                <a:lnTo>
                  <a:pt x="403173" y="647742"/>
                </a:lnTo>
                <a:cubicBezTo>
                  <a:pt x="333867" y="570439"/>
                  <a:pt x="276557" y="482808"/>
                  <a:pt x="232241" y="387512"/>
                </a:cubicBezTo>
                <a:close/>
              </a:path>
            </a:pathLst>
          </a:custGeom>
          <a:solidFill>
            <a:srgbClr val="00007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99"/>
          <p:cNvSpPr/>
          <p:nvPr/>
        </p:nvSpPr>
        <p:spPr>
          <a:xfrm>
            <a:off x="2487638" y="2126543"/>
            <a:ext cx="453456" cy="246138"/>
          </a:xfrm>
          <a:custGeom>
            <a:rect b="b" l="l" r="r" t="t"/>
            <a:pathLst>
              <a:path extrusionOk="0" h="403505" w="743370">
                <a:moveTo>
                  <a:pt x="743370" y="333"/>
                </a:moveTo>
                <a:cubicBezTo>
                  <a:pt x="457484" y="13661"/>
                  <a:pt x="198254" y="127949"/>
                  <a:pt x="0" y="307877"/>
                </a:cubicBezTo>
                <a:lnTo>
                  <a:pt x="95629" y="403506"/>
                </a:lnTo>
                <a:cubicBezTo>
                  <a:pt x="172931" y="334200"/>
                  <a:pt x="260563" y="276890"/>
                  <a:pt x="355858" y="232574"/>
                </a:cubicBezTo>
                <a:lnTo>
                  <a:pt x="432828" y="289551"/>
                </a:lnTo>
                <a:lnTo>
                  <a:pt x="446489" y="195256"/>
                </a:lnTo>
                <a:cubicBezTo>
                  <a:pt x="540118" y="161936"/>
                  <a:pt x="639745" y="140611"/>
                  <a:pt x="743370" y="134946"/>
                </a:cubicBezTo>
                <a:lnTo>
                  <a:pt x="743370" y="0"/>
                </a:lnTo>
                <a:close/>
              </a:path>
            </a:pathLst>
          </a:custGeom>
          <a:solidFill>
            <a:srgbClr val="00007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99"/>
          <p:cNvSpPr/>
          <p:nvPr/>
        </p:nvSpPr>
        <p:spPr>
          <a:xfrm>
            <a:off x="3011192" y="3332464"/>
            <a:ext cx="453456" cy="246138"/>
          </a:xfrm>
          <a:custGeom>
            <a:rect b="b" l="l" r="r" t="t"/>
            <a:pathLst>
              <a:path extrusionOk="0" h="403505" w="743370">
                <a:moveTo>
                  <a:pt x="647409" y="0"/>
                </a:moveTo>
                <a:cubicBezTo>
                  <a:pt x="570106" y="69306"/>
                  <a:pt x="482475" y="126616"/>
                  <a:pt x="387512" y="170932"/>
                </a:cubicBezTo>
                <a:lnTo>
                  <a:pt x="310543" y="113955"/>
                </a:lnTo>
                <a:lnTo>
                  <a:pt x="296882" y="208250"/>
                </a:lnTo>
                <a:cubicBezTo>
                  <a:pt x="203252" y="241570"/>
                  <a:pt x="103625" y="262895"/>
                  <a:pt x="0" y="268560"/>
                </a:cubicBezTo>
                <a:lnTo>
                  <a:pt x="0" y="403506"/>
                </a:lnTo>
                <a:cubicBezTo>
                  <a:pt x="285886" y="390178"/>
                  <a:pt x="545116" y="275890"/>
                  <a:pt x="743371" y="95962"/>
                </a:cubicBezTo>
                <a:lnTo>
                  <a:pt x="647742" y="333"/>
                </a:lnTo>
                <a:close/>
              </a:path>
            </a:pathLst>
          </a:custGeom>
          <a:solidFill>
            <a:srgbClr val="00007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99"/>
          <p:cNvSpPr/>
          <p:nvPr/>
        </p:nvSpPr>
        <p:spPr>
          <a:xfrm>
            <a:off x="3010989" y="2126949"/>
            <a:ext cx="453456" cy="246138"/>
          </a:xfrm>
          <a:custGeom>
            <a:rect b="b" l="l" r="r" t="t"/>
            <a:pathLst>
              <a:path extrusionOk="0" h="403505" w="743370">
                <a:moveTo>
                  <a:pt x="743370" y="307544"/>
                </a:moveTo>
                <a:cubicBezTo>
                  <a:pt x="544783" y="127616"/>
                  <a:pt x="285553" y="13328"/>
                  <a:pt x="0" y="0"/>
                </a:cubicBezTo>
                <a:lnTo>
                  <a:pt x="0" y="134946"/>
                </a:lnTo>
                <a:cubicBezTo>
                  <a:pt x="106624" y="140611"/>
                  <a:pt x="208917" y="162935"/>
                  <a:pt x="304878" y="198254"/>
                </a:cubicBezTo>
                <a:lnTo>
                  <a:pt x="318873" y="293217"/>
                </a:lnTo>
                <a:lnTo>
                  <a:pt x="395176" y="236239"/>
                </a:lnTo>
                <a:cubicBezTo>
                  <a:pt x="487139" y="280222"/>
                  <a:pt x="572439" y="336199"/>
                  <a:pt x="647409" y="403506"/>
                </a:cubicBezTo>
                <a:lnTo>
                  <a:pt x="743037" y="307877"/>
                </a:lnTo>
                <a:close/>
              </a:path>
            </a:pathLst>
          </a:custGeom>
          <a:solidFill>
            <a:srgbClr val="F26D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99"/>
          <p:cNvSpPr/>
          <p:nvPr/>
        </p:nvSpPr>
        <p:spPr>
          <a:xfrm>
            <a:off x="3455543" y="2887504"/>
            <a:ext cx="245935" cy="453456"/>
          </a:xfrm>
          <a:custGeom>
            <a:rect b="b" l="l" r="r" t="t"/>
            <a:pathLst>
              <a:path extrusionOk="0" h="743370" w="403172">
                <a:moveTo>
                  <a:pt x="268560" y="333"/>
                </a:moveTo>
                <a:cubicBezTo>
                  <a:pt x="262895" y="106957"/>
                  <a:pt x="240571" y="209250"/>
                  <a:pt x="205251" y="305212"/>
                </a:cubicBezTo>
                <a:lnTo>
                  <a:pt x="110289" y="319206"/>
                </a:lnTo>
                <a:lnTo>
                  <a:pt x="167267" y="395509"/>
                </a:lnTo>
                <a:cubicBezTo>
                  <a:pt x="123284" y="487472"/>
                  <a:pt x="67306" y="572772"/>
                  <a:pt x="0" y="647742"/>
                </a:cubicBezTo>
                <a:lnTo>
                  <a:pt x="95628" y="743370"/>
                </a:lnTo>
                <a:cubicBezTo>
                  <a:pt x="275557" y="544783"/>
                  <a:pt x="389845" y="285553"/>
                  <a:pt x="403173" y="0"/>
                </a:cubicBezTo>
                <a:lnTo>
                  <a:pt x="268226" y="0"/>
                </a:lnTo>
                <a:close/>
              </a:path>
            </a:pathLst>
          </a:custGeom>
          <a:solidFill>
            <a:srgbClr val="F26D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99"/>
          <p:cNvSpPr/>
          <p:nvPr/>
        </p:nvSpPr>
        <p:spPr>
          <a:xfrm>
            <a:off x="3455950" y="2364356"/>
            <a:ext cx="246138" cy="453456"/>
          </a:xfrm>
          <a:custGeom>
            <a:rect b="b" l="l" r="r" t="t"/>
            <a:pathLst>
              <a:path extrusionOk="0" h="743370" w="403505">
                <a:moveTo>
                  <a:pt x="403173" y="743370"/>
                </a:moveTo>
                <a:cubicBezTo>
                  <a:pt x="389845" y="457484"/>
                  <a:pt x="275557" y="198254"/>
                  <a:pt x="95629" y="0"/>
                </a:cubicBezTo>
                <a:lnTo>
                  <a:pt x="0" y="95629"/>
                </a:lnTo>
                <a:cubicBezTo>
                  <a:pt x="69306" y="172931"/>
                  <a:pt x="126616" y="260563"/>
                  <a:pt x="170932" y="355858"/>
                </a:cubicBezTo>
                <a:lnTo>
                  <a:pt x="113955" y="432828"/>
                </a:lnTo>
                <a:lnTo>
                  <a:pt x="208250" y="446489"/>
                </a:lnTo>
                <a:cubicBezTo>
                  <a:pt x="241570" y="540118"/>
                  <a:pt x="262895" y="639745"/>
                  <a:pt x="268560" y="743370"/>
                </a:cubicBezTo>
                <a:lnTo>
                  <a:pt x="403506" y="743370"/>
                </a:lnTo>
                <a:close/>
              </a:path>
            </a:pathLst>
          </a:custGeom>
          <a:solidFill>
            <a:srgbClr val="00007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99"/>
          <p:cNvSpPr/>
          <p:nvPr/>
        </p:nvSpPr>
        <p:spPr>
          <a:xfrm>
            <a:off x="2487842" y="3332464"/>
            <a:ext cx="453456" cy="245935"/>
          </a:xfrm>
          <a:custGeom>
            <a:rect b="b" l="l" r="r" t="t"/>
            <a:pathLst>
              <a:path extrusionOk="0" h="403172" w="743370">
                <a:moveTo>
                  <a:pt x="438159" y="205252"/>
                </a:moveTo>
                <a:lnTo>
                  <a:pt x="424164" y="110290"/>
                </a:lnTo>
                <a:lnTo>
                  <a:pt x="347861" y="167267"/>
                </a:lnTo>
                <a:cubicBezTo>
                  <a:pt x="255898" y="123284"/>
                  <a:pt x="170599" y="67307"/>
                  <a:pt x="95629" y="0"/>
                </a:cubicBezTo>
                <a:lnTo>
                  <a:pt x="0" y="95629"/>
                </a:lnTo>
                <a:cubicBezTo>
                  <a:pt x="198588" y="275557"/>
                  <a:pt x="457818" y="389845"/>
                  <a:pt x="743370" y="403173"/>
                </a:cubicBezTo>
                <a:lnTo>
                  <a:pt x="743370" y="268227"/>
                </a:lnTo>
                <a:cubicBezTo>
                  <a:pt x="636746" y="262562"/>
                  <a:pt x="534454" y="240238"/>
                  <a:pt x="438492" y="204918"/>
                </a:cubicBezTo>
                <a:close/>
              </a:path>
            </a:pathLst>
          </a:custGeom>
          <a:solidFill>
            <a:srgbClr val="F26D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99"/>
          <p:cNvSpPr txBox="1"/>
          <p:nvPr/>
        </p:nvSpPr>
        <p:spPr>
          <a:xfrm rot="1035">
            <a:off x="2466942" y="2492677"/>
            <a:ext cx="996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5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180*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GB" sz="900" u="none" cap="none" strike="noStrike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Financial</a:t>
            </a:r>
            <a:r>
              <a:rPr i="0" lang="en-GB" sz="900" u="none" cap="none" strike="noStrike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 Institutions </a:t>
            </a:r>
            <a:r>
              <a:rPr i="0" lang="en-GB" sz="900" u="none" cap="none" strike="noStrike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live</a:t>
            </a:r>
            <a:r>
              <a:rPr i="0" lang="en-GB" sz="900" u="none" cap="none" strike="noStrike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 as FIPs</a:t>
            </a:r>
            <a:endParaRPr i="0" sz="900" u="none" cap="none" strike="noStrike">
              <a:solidFill>
                <a:srgbClr val="1F1F1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4" name="Google Shape;624;p99"/>
          <p:cNvSpPr txBox="1"/>
          <p:nvPr/>
        </p:nvSpPr>
        <p:spPr>
          <a:xfrm>
            <a:off x="4681560" y="3359660"/>
            <a:ext cx="72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41/45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AMCs</a:t>
            </a:r>
            <a:r>
              <a:rPr b="0" i="0" lang="en-GB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5" name="Google Shape;625;p99"/>
          <p:cNvSpPr txBox="1"/>
          <p:nvPr/>
        </p:nvSpPr>
        <p:spPr>
          <a:xfrm>
            <a:off x="4627331" y="1944239"/>
            <a:ext cx="1137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43/43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RRBs,</a:t>
            </a:r>
            <a:r>
              <a:rPr b="0" i="0" lang="en-GB" sz="9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/10</a:t>
            </a:r>
            <a:r>
              <a:rPr b="0" i="0" lang="en-GB" sz="9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SFBs,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3/26</a:t>
            </a:r>
            <a:r>
              <a:rPr b="1" lang="en-GB" sz="12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NBFC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-D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 ,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1/7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 HFC,</a:t>
            </a:r>
            <a:endParaRPr sz="900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2/1500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UCBs</a:t>
            </a:r>
            <a:endParaRPr b="0" i="0" sz="900" u="none" cap="none" strike="noStrike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6" name="Google Shape;626;p99"/>
          <p:cNvSpPr txBox="1"/>
          <p:nvPr/>
        </p:nvSpPr>
        <p:spPr>
          <a:xfrm>
            <a:off x="3885656" y="4154135"/>
            <a:ext cx="107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2/2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Depositories</a:t>
            </a:r>
            <a:endParaRPr b="0" i="0" sz="900" u="none" cap="none" strike="noStrike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7" name="Google Shape;627;p99"/>
          <p:cNvSpPr txBox="1"/>
          <p:nvPr/>
        </p:nvSpPr>
        <p:spPr>
          <a:xfrm>
            <a:off x="558737" y="3359660"/>
            <a:ext cx="70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1/1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GSTN</a:t>
            </a:r>
            <a:endParaRPr b="0" i="0" sz="900" u="none" cap="none" strike="noStrike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99"/>
          <p:cNvSpPr txBox="1"/>
          <p:nvPr/>
        </p:nvSpPr>
        <p:spPr>
          <a:xfrm rot="-1884">
            <a:off x="261179" y="1944289"/>
            <a:ext cx="109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23/24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  Life and 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20/27  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Non Life and</a:t>
            </a:r>
            <a:r>
              <a:rPr b="1" lang="en-GB" sz="12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 6/6</a:t>
            </a:r>
            <a:r>
              <a:rPr lang="en-GB" sz="900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 Health insurance</a:t>
            </a:r>
            <a:endParaRPr b="0" i="0" sz="900" u="none" cap="none" strike="noStrike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99"/>
          <p:cNvSpPr txBox="1"/>
          <p:nvPr/>
        </p:nvSpPr>
        <p:spPr>
          <a:xfrm>
            <a:off x="812800" y="4108444"/>
            <a:ext cx="11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3/3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 Pension CRAs</a:t>
            </a:r>
            <a:endParaRPr b="0" i="0" sz="900" u="none" cap="none" strike="noStrike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99"/>
          <p:cNvSpPr txBox="1"/>
          <p:nvPr/>
        </p:nvSpPr>
        <p:spPr>
          <a:xfrm>
            <a:off x="1066124" y="1194551"/>
            <a:ext cx="8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1200" u="none" cap="none" strike="noStrike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12/12 </a:t>
            </a:r>
            <a:r>
              <a:rPr b="0" i="0" lang="en-GB" sz="900" u="none" cap="none" strike="noStrike">
                <a:solidFill>
                  <a:srgbClr val="F55E61"/>
                </a:solidFill>
                <a:latin typeface="Poppins"/>
                <a:ea typeface="Poppins"/>
                <a:cs typeface="Poppins"/>
                <a:sym typeface="Poppins"/>
              </a:rPr>
              <a:t>Public Sector Banks </a:t>
            </a:r>
            <a:endParaRPr b="0" i="0" sz="900" u="none" cap="none" strike="noStrike">
              <a:solidFill>
                <a:srgbClr val="F55E6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1" name="Google Shape;63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5454" y="1774653"/>
            <a:ext cx="222638" cy="22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2999" y="1782208"/>
            <a:ext cx="224288" cy="22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1589" y="3156376"/>
            <a:ext cx="226043" cy="22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64101" y="2388952"/>
            <a:ext cx="206481" cy="20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52361" y="3672479"/>
            <a:ext cx="225729" cy="22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25347" y="3657934"/>
            <a:ext cx="277161" cy="27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35035" y="3062597"/>
            <a:ext cx="242575" cy="2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9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68348" y="2292088"/>
            <a:ext cx="269486" cy="269486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99"/>
          <p:cNvSpPr txBox="1"/>
          <p:nvPr/>
        </p:nvSpPr>
        <p:spPr>
          <a:xfrm>
            <a:off x="207150" y="4736225"/>
            <a:ext cx="64743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rgbClr val="1E2D31"/>
                </a:solidFill>
                <a:latin typeface="Hind"/>
                <a:ea typeface="Hind"/>
                <a:cs typeface="Hind"/>
                <a:sym typeface="Hind"/>
              </a:rPr>
              <a:t>*Includes 54 financial institutions which are only FIP and 126 Financial Institutions which are both FIP and FIU</a:t>
            </a:r>
            <a:endParaRPr i="1" sz="1000">
              <a:solidFill>
                <a:srgbClr val="1E2D3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640" name="Google Shape;640;p99"/>
          <p:cNvSpPr txBox="1"/>
          <p:nvPr/>
        </p:nvSpPr>
        <p:spPr>
          <a:xfrm>
            <a:off x="1180700" y="563975"/>
            <a:ext cx="3759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rgbClr val="03097B"/>
                </a:solidFill>
                <a:latin typeface="Poppins"/>
                <a:ea typeface="Poppins"/>
                <a:cs typeface="Poppins"/>
                <a:sym typeface="Poppins"/>
              </a:rPr>
              <a:t>60% of financial accounts are now available to be shared using the consent based framework!!</a:t>
            </a:r>
            <a:endParaRPr b="1" i="1" sz="1100">
              <a:solidFill>
                <a:srgbClr val="0309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000"/>
              <a:t>‹#›</a:t>
            </a:fld>
            <a:endParaRPr sz="1000"/>
          </a:p>
        </p:txBody>
      </p:sp>
      <p:grpSp>
        <p:nvGrpSpPr>
          <p:cNvPr id="642" name="Google Shape;642;p99"/>
          <p:cNvGrpSpPr/>
          <p:nvPr/>
        </p:nvGrpSpPr>
        <p:grpSpPr>
          <a:xfrm>
            <a:off x="5910505" y="826194"/>
            <a:ext cx="2944785" cy="426097"/>
            <a:chOff x="7881021" y="1454817"/>
            <a:chExt cx="3602184" cy="568129"/>
          </a:xfrm>
        </p:grpSpPr>
        <p:sp>
          <p:nvSpPr>
            <p:cNvPr id="643" name="Google Shape;643;p99"/>
            <p:cNvSpPr/>
            <p:nvPr/>
          </p:nvSpPr>
          <p:spPr>
            <a:xfrm>
              <a:off x="7881021" y="1454817"/>
              <a:ext cx="3602184" cy="568129"/>
            </a:xfrm>
            <a:custGeom>
              <a:rect b="b" l="l" r="r" t="t"/>
              <a:pathLst>
                <a:path extrusionOk="0" h="568129" w="3602184">
                  <a:moveTo>
                    <a:pt x="245223" y="0"/>
                  </a:moveTo>
                  <a:lnTo>
                    <a:pt x="3602184" y="0"/>
                  </a:lnTo>
                  <a:lnTo>
                    <a:pt x="3602184" y="322906"/>
                  </a:lnTo>
                  <a:lnTo>
                    <a:pt x="245223" y="322906"/>
                  </a:lnTo>
                  <a:cubicBezTo>
                    <a:pt x="109790" y="322906"/>
                    <a:pt x="0" y="432696"/>
                    <a:pt x="0" y="568129"/>
                  </a:cubicBezTo>
                  <a:lnTo>
                    <a:pt x="0" y="245223"/>
                  </a:lnTo>
                  <a:cubicBezTo>
                    <a:pt x="0" y="109790"/>
                    <a:pt x="109790" y="0"/>
                    <a:pt x="245223" y="0"/>
                  </a:cubicBezTo>
                  <a:close/>
                </a:path>
              </a:pathLst>
            </a:custGeom>
            <a:gradFill>
              <a:gsLst>
                <a:gs pos="0">
                  <a:srgbClr val="FF8827">
                    <a:alpha val="67843"/>
                  </a:srgbClr>
                </a:gs>
                <a:gs pos="100000">
                  <a:srgbClr val="FF8827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99"/>
            <p:cNvSpPr txBox="1"/>
            <p:nvPr/>
          </p:nvSpPr>
          <p:spPr>
            <a:xfrm>
              <a:off x="8114524" y="1480462"/>
              <a:ext cx="29016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GB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16 FI Types: Already Live</a:t>
              </a:r>
              <a:endParaRPr sz="1100"/>
            </a:p>
          </p:txBody>
        </p:sp>
      </p:grpSp>
      <p:grpSp>
        <p:nvGrpSpPr>
          <p:cNvPr id="645" name="Google Shape;645;p99"/>
          <p:cNvGrpSpPr/>
          <p:nvPr/>
        </p:nvGrpSpPr>
        <p:grpSpPr>
          <a:xfrm>
            <a:off x="5824375" y="1066075"/>
            <a:ext cx="2944800" cy="3649846"/>
            <a:chOff x="7882658" y="1226979"/>
            <a:chExt cx="3926400" cy="5078400"/>
          </a:xfrm>
        </p:grpSpPr>
        <p:sp>
          <p:nvSpPr>
            <p:cNvPr id="646" name="Google Shape;646;p99"/>
            <p:cNvSpPr/>
            <p:nvPr/>
          </p:nvSpPr>
          <p:spPr>
            <a:xfrm>
              <a:off x="7882658" y="1226979"/>
              <a:ext cx="3926400" cy="5078400"/>
            </a:xfrm>
            <a:prstGeom prst="round2DiagRect">
              <a:avLst>
                <a:gd fmla="val 13318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0" sx="97000" rotWithShape="0" algn="t" dir="5400000" dist="266700" sy="97000">
                <a:srgbClr val="000000">
                  <a:alpha val="2667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7" name="Google Shape;647;p99"/>
            <p:cNvGrpSpPr/>
            <p:nvPr/>
          </p:nvGrpSpPr>
          <p:grpSpPr>
            <a:xfrm>
              <a:off x="8460670" y="1307306"/>
              <a:ext cx="3131514" cy="307800"/>
              <a:chOff x="8460670" y="1393932"/>
              <a:chExt cx="3131514" cy="307800"/>
            </a:xfrm>
          </p:grpSpPr>
          <p:sp>
            <p:nvSpPr>
              <p:cNvPr id="648" name="Google Shape;648;p99"/>
              <p:cNvSpPr txBox="1"/>
              <p:nvPr/>
            </p:nvSpPr>
            <p:spPr>
              <a:xfrm>
                <a:off x="8568484" y="1393932"/>
                <a:ext cx="3023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Deposits (Singly held </a:t>
                </a: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savings</a:t>
                </a: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a/cs &amp; sole-prop current a/cs)</a:t>
                </a:r>
                <a:endParaRPr sz="1100"/>
              </a:p>
            </p:txBody>
          </p:sp>
          <p:cxnSp>
            <p:nvCxnSpPr>
              <p:cNvPr id="649" name="Google Shape;649;p99"/>
              <p:cNvCxnSpPr/>
              <p:nvPr/>
            </p:nvCxnSpPr>
            <p:spPr>
              <a:xfrm>
                <a:off x="8460670" y="1408340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50" name="Google Shape;650;p99"/>
            <p:cNvGrpSpPr/>
            <p:nvPr/>
          </p:nvGrpSpPr>
          <p:grpSpPr>
            <a:xfrm>
              <a:off x="8460670" y="1708825"/>
              <a:ext cx="3131514" cy="219740"/>
              <a:chOff x="8460670" y="1705259"/>
              <a:chExt cx="3131514" cy="279000"/>
            </a:xfrm>
          </p:grpSpPr>
          <p:sp>
            <p:nvSpPr>
              <p:cNvPr id="651" name="Google Shape;651;p99"/>
              <p:cNvSpPr txBox="1"/>
              <p:nvPr/>
            </p:nvSpPr>
            <p:spPr>
              <a:xfrm>
                <a:off x="8568484" y="1767795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Term Deposits </a:t>
                </a:r>
                <a:endParaRPr sz="1100"/>
              </a:p>
            </p:txBody>
          </p:sp>
          <p:cxnSp>
            <p:nvCxnSpPr>
              <p:cNvPr id="652" name="Google Shape;652;p99"/>
              <p:cNvCxnSpPr/>
              <p:nvPr/>
            </p:nvCxnSpPr>
            <p:spPr>
              <a:xfrm>
                <a:off x="8460670" y="1705259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53" name="Google Shape;653;p99"/>
            <p:cNvGrpSpPr/>
            <p:nvPr/>
          </p:nvGrpSpPr>
          <p:grpSpPr>
            <a:xfrm>
              <a:off x="8460670" y="2022217"/>
              <a:ext cx="3131514" cy="219740"/>
              <a:chOff x="8460670" y="2011812"/>
              <a:chExt cx="3131514" cy="279000"/>
            </a:xfrm>
          </p:grpSpPr>
          <p:sp>
            <p:nvSpPr>
              <p:cNvPr id="654" name="Google Shape;654;p99"/>
              <p:cNvSpPr txBox="1"/>
              <p:nvPr/>
            </p:nvSpPr>
            <p:spPr>
              <a:xfrm>
                <a:off x="8568484" y="2074348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Recurring Deposits</a:t>
                </a:r>
                <a:endParaRPr sz="1100"/>
              </a:p>
            </p:txBody>
          </p:sp>
          <p:cxnSp>
            <p:nvCxnSpPr>
              <p:cNvPr id="655" name="Google Shape;655;p99"/>
              <p:cNvCxnSpPr/>
              <p:nvPr/>
            </p:nvCxnSpPr>
            <p:spPr>
              <a:xfrm>
                <a:off x="8460670" y="2011812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56" name="Google Shape;656;p99"/>
            <p:cNvGrpSpPr/>
            <p:nvPr/>
          </p:nvGrpSpPr>
          <p:grpSpPr>
            <a:xfrm>
              <a:off x="8460670" y="2335609"/>
              <a:ext cx="3131514" cy="219740"/>
              <a:chOff x="8460670" y="2320753"/>
              <a:chExt cx="3131514" cy="279000"/>
            </a:xfrm>
          </p:grpSpPr>
          <p:sp>
            <p:nvSpPr>
              <p:cNvPr id="657" name="Google Shape;657;p99"/>
              <p:cNvSpPr txBox="1"/>
              <p:nvPr/>
            </p:nvSpPr>
            <p:spPr>
              <a:xfrm>
                <a:off x="8568484" y="2383289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Equity Shares (Demat)</a:t>
                </a:r>
                <a:endParaRPr sz="1100"/>
              </a:p>
            </p:txBody>
          </p:sp>
          <p:cxnSp>
            <p:nvCxnSpPr>
              <p:cNvPr id="658" name="Google Shape;658;p99"/>
              <p:cNvCxnSpPr/>
              <p:nvPr/>
            </p:nvCxnSpPr>
            <p:spPr>
              <a:xfrm>
                <a:off x="8460670" y="2320753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59" name="Google Shape;659;p99"/>
            <p:cNvGrpSpPr/>
            <p:nvPr/>
          </p:nvGrpSpPr>
          <p:grpSpPr>
            <a:xfrm>
              <a:off x="8460670" y="2649001"/>
              <a:ext cx="3131514" cy="219740"/>
              <a:chOff x="8460670" y="2629693"/>
              <a:chExt cx="3131514" cy="279000"/>
            </a:xfrm>
          </p:grpSpPr>
          <p:sp>
            <p:nvSpPr>
              <p:cNvPr id="660" name="Google Shape;660;p99"/>
              <p:cNvSpPr txBox="1"/>
              <p:nvPr/>
            </p:nvSpPr>
            <p:spPr>
              <a:xfrm>
                <a:off x="8568484" y="2692229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Exchange Traded Funds</a:t>
                </a:r>
                <a:endParaRPr sz="1100"/>
              </a:p>
            </p:txBody>
          </p:sp>
          <p:cxnSp>
            <p:nvCxnSpPr>
              <p:cNvPr id="661" name="Google Shape;661;p99"/>
              <p:cNvCxnSpPr/>
              <p:nvPr/>
            </p:nvCxnSpPr>
            <p:spPr>
              <a:xfrm>
                <a:off x="8460670" y="2629693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62" name="Google Shape;662;p99"/>
            <p:cNvGrpSpPr/>
            <p:nvPr/>
          </p:nvGrpSpPr>
          <p:grpSpPr>
            <a:xfrm>
              <a:off x="8460670" y="2962393"/>
              <a:ext cx="3131514" cy="219740"/>
              <a:chOff x="8460670" y="2938633"/>
              <a:chExt cx="3131514" cy="279000"/>
            </a:xfrm>
          </p:grpSpPr>
          <p:sp>
            <p:nvSpPr>
              <p:cNvPr id="663" name="Google Shape;663;p99"/>
              <p:cNvSpPr txBox="1"/>
              <p:nvPr/>
            </p:nvSpPr>
            <p:spPr>
              <a:xfrm>
                <a:off x="8568484" y="3001169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Mutual Funds Units (Physical)</a:t>
                </a:r>
                <a:endParaRPr sz="1100"/>
              </a:p>
            </p:txBody>
          </p:sp>
          <p:cxnSp>
            <p:nvCxnSpPr>
              <p:cNvPr id="664" name="Google Shape;664;p99"/>
              <p:cNvCxnSpPr/>
              <p:nvPr/>
            </p:nvCxnSpPr>
            <p:spPr>
              <a:xfrm>
                <a:off x="8460670" y="2938633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65" name="Google Shape;665;p99"/>
            <p:cNvGrpSpPr/>
            <p:nvPr/>
          </p:nvGrpSpPr>
          <p:grpSpPr>
            <a:xfrm>
              <a:off x="8460670" y="3275785"/>
              <a:ext cx="3131514" cy="219740"/>
              <a:chOff x="8460670" y="3247573"/>
              <a:chExt cx="3131514" cy="279000"/>
            </a:xfrm>
          </p:grpSpPr>
          <p:sp>
            <p:nvSpPr>
              <p:cNvPr id="666" name="Google Shape;666;p99"/>
              <p:cNvSpPr txBox="1"/>
              <p:nvPr/>
            </p:nvSpPr>
            <p:spPr>
              <a:xfrm>
                <a:off x="8568484" y="3310109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Insurance Policies</a:t>
                </a:r>
                <a:endParaRPr sz="1100"/>
              </a:p>
            </p:txBody>
          </p:sp>
          <p:cxnSp>
            <p:nvCxnSpPr>
              <p:cNvPr id="667" name="Google Shape;667;p99"/>
              <p:cNvCxnSpPr/>
              <p:nvPr/>
            </p:nvCxnSpPr>
            <p:spPr>
              <a:xfrm>
                <a:off x="8460670" y="3247573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68" name="Google Shape;668;p99"/>
            <p:cNvGrpSpPr/>
            <p:nvPr/>
          </p:nvGrpSpPr>
          <p:grpSpPr>
            <a:xfrm>
              <a:off x="8460670" y="3589177"/>
              <a:ext cx="3131514" cy="219740"/>
              <a:chOff x="8460670" y="3549310"/>
              <a:chExt cx="3131514" cy="279000"/>
            </a:xfrm>
          </p:grpSpPr>
          <p:sp>
            <p:nvSpPr>
              <p:cNvPr id="669" name="Google Shape;669;p99"/>
              <p:cNvSpPr txBox="1"/>
              <p:nvPr/>
            </p:nvSpPr>
            <p:spPr>
              <a:xfrm>
                <a:off x="8568484" y="3611846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Unit Linked Investment Plan</a:t>
                </a:r>
                <a:endParaRPr sz="1100"/>
              </a:p>
            </p:txBody>
          </p:sp>
          <p:cxnSp>
            <p:nvCxnSpPr>
              <p:cNvPr id="670" name="Google Shape;670;p99"/>
              <p:cNvCxnSpPr/>
              <p:nvPr/>
            </p:nvCxnSpPr>
            <p:spPr>
              <a:xfrm>
                <a:off x="8460670" y="3549310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71" name="Google Shape;671;p99"/>
            <p:cNvGrpSpPr/>
            <p:nvPr/>
          </p:nvGrpSpPr>
          <p:grpSpPr>
            <a:xfrm>
              <a:off x="8460670" y="3902568"/>
              <a:ext cx="3131514" cy="219740"/>
              <a:chOff x="8460670" y="3846229"/>
              <a:chExt cx="3131514" cy="279000"/>
            </a:xfrm>
          </p:grpSpPr>
          <p:sp>
            <p:nvSpPr>
              <p:cNvPr id="672" name="Google Shape;672;p99"/>
              <p:cNvSpPr txBox="1"/>
              <p:nvPr/>
            </p:nvSpPr>
            <p:spPr>
              <a:xfrm>
                <a:off x="8568484" y="3908765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Balances under National Pension System</a:t>
                </a:r>
                <a:endParaRPr sz="1100"/>
              </a:p>
            </p:txBody>
          </p:sp>
          <p:cxnSp>
            <p:nvCxnSpPr>
              <p:cNvPr id="673" name="Google Shape;673;p99"/>
              <p:cNvCxnSpPr/>
              <p:nvPr/>
            </p:nvCxnSpPr>
            <p:spPr>
              <a:xfrm>
                <a:off x="8460670" y="3846229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74" name="Google Shape;674;p99"/>
            <p:cNvGrpSpPr/>
            <p:nvPr/>
          </p:nvGrpSpPr>
          <p:grpSpPr>
            <a:xfrm>
              <a:off x="8460670" y="4215813"/>
              <a:ext cx="3131514" cy="307800"/>
              <a:chOff x="8460670" y="4128740"/>
              <a:chExt cx="3131514" cy="307800"/>
            </a:xfrm>
          </p:grpSpPr>
          <p:sp>
            <p:nvSpPr>
              <p:cNvPr id="675" name="Google Shape;675;p99"/>
              <p:cNvSpPr txBox="1"/>
              <p:nvPr/>
            </p:nvSpPr>
            <p:spPr>
              <a:xfrm>
                <a:off x="8568484" y="4128740"/>
                <a:ext cx="3023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Goods and Services Tax Return </a:t>
                </a:r>
                <a:b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(GSTR 1 &amp; 3B)</a:t>
                </a:r>
                <a:endParaRPr sz="1100"/>
              </a:p>
            </p:txBody>
          </p:sp>
          <p:cxnSp>
            <p:nvCxnSpPr>
              <p:cNvPr id="676" name="Google Shape;676;p99"/>
              <p:cNvCxnSpPr/>
              <p:nvPr/>
            </p:nvCxnSpPr>
            <p:spPr>
              <a:xfrm>
                <a:off x="8460670" y="4143148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77" name="Google Shape;677;p99"/>
            <p:cNvGrpSpPr/>
            <p:nvPr/>
          </p:nvGrpSpPr>
          <p:grpSpPr>
            <a:xfrm>
              <a:off x="8460670" y="4617272"/>
              <a:ext cx="3131514" cy="307800"/>
              <a:chOff x="8460670" y="4483334"/>
              <a:chExt cx="3131514" cy="307800"/>
            </a:xfrm>
          </p:grpSpPr>
          <p:sp>
            <p:nvSpPr>
              <p:cNvPr id="678" name="Google Shape;678;p99"/>
              <p:cNvSpPr txBox="1"/>
              <p:nvPr/>
            </p:nvSpPr>
            <p:spPr>
              <a:xfrm>
                <a:off x="8568484" y="4483334"/>
                <a:ext cx="3023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Systematic Investment Plan </a:t>
                </a:r>
                <a:b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(Demat &amp; Non Demat)</a:t>
                </a:r>
                <a:endParaRPr sz="1100"/>
              </a:p>
            </p:txBody>
          </p:sp>
          <p:cxnSp>
            <p:nvCxnSpPr>
              <p:cNvPr id="679" name="Google Shape;679;p99"/>
              <p:cNvCxnSpPr/>
              <p:nvPr/>
            </p:nvCxnSpPr>
            <p:spPr>
              <a:xfrm>
                <a:off x="8460670" y="4497742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0" name="Google Shape;680;p99"/>
            <p:cNvGrpSpPr/>
            <p:nvPr/>
          </p:nvGrpSpPr>
          <p:grpSpPr>
            <a:xfrm>
              <a:off x="8460670" y="5018901"/>
              <a:ext cx="3131514" cy="219740"/>
              <a:chOff x="8460670" y="4792274"/>
              <a:chExt cx="3131514" cy="279000"/>
            </a:xfrm>
          </p:grpSpPr>
          <p:sp>
            <p:nvSpPr>
              <p:cNvPr id="681" name="Google Shape;681;p99"/>
              <p:cNvSpPr txBox="1"/>
              <p:nvPr/>
            </p:nvSpPr>
            <p:spPr>
              <a:xfrm>
                <a:off x="8568484" y="4854810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AIFs (Demat)</a:t>
                </a:r>
                <a:endParaRPr sz="1100"/>
              </a:p>
            </p:txBody>
          </p:sp>
          <p:cxnSp>
            <p:nvCxnSpPr>
              <p:cNvPr id="682" name="Google Shape;682;p99"/>
              <p:cNvCxnSpPr/>
              <p:nvPr/>
            </p:nvCxnSpPr>
            <p:spPr>
              <a:xfrm>
                <a:off x="8460670" y="4792274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3" name="Google Shape;683;p99"/>
            <p:cNvGrpSpPr/>
            <p:nvPr/>
          </p:nvGrpSpPr>
          <p:grpSpPr>
            <a:xfrm>
              <a:off x="8460670" y="5332293"/>
              <a:ext cx="3131514" cy="219740"/>
              <a:chOff x="8460670" y="5101214"/>
              <a:chExt cx="3131514" cy="279000"/>
            </a:xfrm>
          </p:grpSpPr>
          <p:sp>
            <p:nvSpPr>
              <p:cNvPr id="684" name="Google Shape;684;p99"/>
              <p:cNvSpPr txBox="1"/>
              <p:nvPr/>
            </p:nvSpPr>
            <p:spPr>
              <a:xfrm>
                <a:off x="8568484" y="5163750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IDRs</a:t>
                </a:r>
                <a:endParaRPr sz="1100"/>
              </a:p>
            </p:txBody>
          </p:sp>
          <p:cxnSp>
            <p:nvCxnSpPr>
              <p:cNvPr id="685" name="Google Shape;685;p99"/>
              <p:cNvCxnSpPr/>
              <p:nvPr/>
            </p:nvCxnSpPr>
            <p:spPr>
              <a:xfrm>
                <a:off x="8460670" y="5101214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6" name="Google Shape;686;p99"/>
            <p:cNvGrpSpPr/>
            <p:nvPr/>
          </p:nvGrpSpPr>
          <p:grpSpPr>
            <a:xfrm>
              <a:off x="8460670" y="5645685"/>
              <a:ext cx="3131514" cy="219740"/>
              <a:chOff x="8460670" y="5410155"/>
              <a:chExt cx="3131514" cy="279000"/>
            </a:xfrm>
          </p:grpSpPr>
          <p:sp>
            <p:nvSpPr>
              <p:cNvPr id="687" name="Google Shape;687;p99"/>
              <p:cNvSpPr txBox="1"/>
              <p:nvPr/>
            </p:nvSpPr>
            <p:spPr>
              <a:xfrm>
                <a:off x="8568484" y="5472691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CIS</a:t>
                </a:r>
                <a:endParaRPr sz="1100"/>
              </a:p>
            </p:txBody>
          </p:sp>
          <p:cxnSp>
            <p:nvCxnSpPr>
              <p:cNvPr id="688" name="Google Shape;688;p99"/>
              <p:cNvCxnSpPr/>
              <p:nvPr/>
            </p:nvCxnSpPr>
            <p:spPr>
              <a:xfrm>
                <a:off x="8460670" y="5410155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89" name="Google Shape;689;p99"/>
            <p:cNvGrpSpPr/>
            <p:nvPr/>
          </p:nvGrpSpPr>
          <p:grpSpPr>
            <a:xfrm>
              <a:off x="8460670" y="5959080"/>
              <a:ext cx="3131514" cy="219740"/>
              <a:chOff x="8460670" y="5719095"/>
              <a:chExt cx="3131514" cy="279000"/>
            </a:xfrm>
          </p:grpSpPr>
          <p:sp>
            <p:nvSpPr>
              <p:cNvPr id="690" name="Google Shape;690;p99"/>
              <p:cNvSpPr txBox="1"/>
              <p:nvPr/>
            </p:nvSpPr>
            <p:spPr>
              <a:xfrm>
                <a:off x="8568484" y="5781631"/>
                <a:ext cx="30237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GB" sz="8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InVIT</a:t>
                </a:r>
                <a:endParaRPr b="0" i="0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691" name="Google Shape;691;p99"/>
              <p:cNvCxnSpPr/>
              <p:nvPr/>
            </p:nvCxnSpPr>
            <p:spPr>
              <a:xfrm>
                <a:off x="8460670" y="5719095"/>
                <a:ext cx="0" cy="27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FC7C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692" name="Google Shape;692;p99"/>
            <p:cNvCxnSpPr/>
            <p:nvPr/>
          </p:nvCxnSpPr>
          <p:spPr>
            <a:xfrm>
              <a:off x="8034867" y="1975305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3" name="Google Shape;693;p99"/>
            <p:cNvCxnSpPr/>
            <p:nvPr/>
          </p:nvCxnSpPr>
          <p:spPr>
            <a:xfrm>
              <a:off x="8034867" y="1661924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4" name="Google Shape;694;p99"/>
            <p:cNvCxnSpPr/>
            <p:nvPr/>
          </p:nvCxnSpPr>
          <p:spPr>
            <a:xfrm>
              <a:off x="8034867" y="2602067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5" name="Google Shape;695;p99"/>
            <p:cNvCxnSpPr/>
            <p:nvPr/>
          </p:nvCxnSpPr>
          <p:spPr>
            <a:xfrm>
              <a:off x="8034867" y="2915448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6" name="Google Shape;696;p99"/>
            <p:cNvCxnSpPr/>
            <p:nvPr/>
          </p:nvCxnSpPr>
          <p:spPr>
            <a:xfrm>
              <a:off x="8034867" y="3228829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7" name="Google Shape;697;p99"/>
            <p:cNvCxnSpPr/>
            <p:nvPr/>
          </p:nvCxnSpPr>
          <p:spPr>
            <a:xfrm>
              <a:off x="8034867" y="3542210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8" name="Google Shape;698;p99"/>
            <p:cNvCxnSpPr/>
            <p:nvPr/>
          </p:nvCxnSpPr>
          <p:spPr>
            <a:xfrm>
              <a:off x="8034867" y="3855591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9" name="Google Shape;699;p99"/>
            <p:cNvCxnSpPr/>
            <p:nvPr/>
          </p:nvCxnSpPr>
          <p:spPr>
            <a:xfrm>
              <a:off x="8034867" y="4168972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0" name="Google Shape;700;p99"/>
            <p:cNvCxnSpPr/>
            <p:nvPr/>
          </p:nvCxnSpPr>
          <p:spPr>
            <a:xfrm>
              <a:off x="8034867" y="4570431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1" name="Google Shape;701;p99"/>
            <p:cNvCxnSpPr/>
            <p:nvPr/>
          </p:nvCxnSpPr>
          <p:spPr>
            <a:xfrm>
              <a:off x="8034867" y="4971890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2" name="Google Shape;702;p99"/>
            <p:cNvCxnSpPr/>
            <p:nvPr/>
          </p:nvCxnSpPr>
          <p:spPr>
            <a:xfrm>
              <a:off x="8034867" y="5285271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3" name="Google Shape;703;p99"/>
            <p:cNvCxnSpPr/>
            <p:nvPr/>
          </p:nvCxnSpPr>
          <p:spPr>
            <a:xfrm>
              <a:off x="8034867" y="5598652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4" name="Google Shape;704;p99"/>
            <p:cNvCxnSpPr/>
            <p:nvPr/>
          </p:nvCxnSpPr>
          <p:spPr>
            <a:xfrm>
              <a:off x="8034867" y="5912033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5" name="Google Shape;705;p99"/>
            <p:cNvCxnSpPr/>
            <p:nvPr/>
          </p:nvCxnSpPr>
          <p:spPr>
            <a:xfrm>
              <a:off x="8034867" y="2288686"/>
              <a:ext cx="3557400" cy="0"/>
            </a:xfrm>
            <a:prstGeom prst="straightConnector1">
              <a:avLst/>
            </a:prstGeom>
            <a:noFill/>
            <a:ln cap="flat" cmpd="sng" w="9525">
              <a:solidFill>
                <a:srgbClr val="BFC7C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706" name="Google Shape;706;p99"/>
            <p:cNvGrpSpPr/>
            <p:nvPr/>
          </p:nvGrpSpPr>
          <p:grpSpPr>
            <a:xfrm>
              <a:off x="8147845" y="1380094"/>
              <a:ext cx="210602" cy="4769708"/>
              <a:chOff x="8130911" y="1380094"/>
              <a:chExt cx="210602" cy="4769708"/>
            </a:xfrm>
          </p:grpSpPr>
          <p:pic>
            <p:nvPicPr>
              <p:cNvPr id="707" name="Google Shape;707;p99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8130911" y="2348525"/>
                <a:ext cx="210602" cy="210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8" name="Google Shape;708;p99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8138603" y="1380094"/>
                <a:ext cx="195220" cy="195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9" name="Google Shape;709;p99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8133781" y="1710009"/>
                <a:ext cx="204863" cy="2048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0" name="Google Shape;710;p99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8143159" y="2035585"/>
                <a:ext cx="186107" cy="1861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1" name="Google Shape;711;p99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8141396" y="3303311"/>
                <a:ext cx="189635" cy="1896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2" name="Google Shape;712;p99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148543" y="2989243"/>
                <a:ext cx="175340" cy="1753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3" name="Google Shape;713;p99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8153968" y="2671937"/>
                <a:ext cx="164490" cy="164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4" name="Google Shape;714;p99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8140769" y="3916838"/>
                <a:ext cx="190884" cy="1908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5" name="Google Shape;715;p99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8147498" y="3602785"/>
                <a:ext cx="177428" cy="1774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6" name="Google Shape;716;p99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8138828" y="5352609"/>
                <a:ext cx="194769" cy="1947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7" name="Google Shape;717;p99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8131431" y="4270934"/>
                <a:ext cx="209562" cy="2095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8" name="Google Shape;718;p99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8132741" y="4662292"/>
                <a:ext cx="206940" cy="206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9" name="Google Shape;719;p99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8156508" y="5040726"/>
                <a:ext cx="159406" cy="1594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0" name="Google Shape;720;p99"/>
              <p:cNvPicPr preferRelativeResize="0"/>
              <p:nvPr/>
            </p:nvPicPr>
            <p:blipFill rotWithShape="1">
              <a:blip r:embed="rId24">
                <a:alphaModFix/>
              </a:blip>
              <a:srcRect b="0" l="0" r="0" t="0"/>
              <a:stretch/>
            </p:blipFill>
            <p:spPr>
              <a:xfrm>
                <a:off x="8149053" y="5975486"/>
                <a:ext cx="174316" cy="1743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1" name="Google Shape;721;p99"/>
              <p:cNvPicPr preferRelativeResize="0"/>
              <p:nvPr/>
            </p:nvPicPr>
            <p:blipFill rotWithShape="1">
              <a:blip r:embed="rId25">
                <a:alphaModFix/>
              </a:blip>
              <a:srcRect b="0" l="0" r="0" t="0"/>
              <a:stretch/>
            </p:blipFill>
            <p:spPr>
              <a:xfrm>
                <a:off x="8149347" y="5673132"/>
                <a:ext cx="173732" cy="1737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22" name="Google Shape;722;p99"/>
          <p:cNvSpPr txBox="1"/>
          <p:nvPr/>
        </p:nvSpPr>
        <p:spPr>
          <a:xfrm>
            <a:off x="68650" y="123300"/>
            <a:ext cx="8905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GB" sz="17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AA </a:t>
            </a:r>
            <a:r>
              <a:rPr b="1" lang="en-GB" sz="1700">
                <a:solidFill>
                  <a:srgbClr val="000048"/>
                </a:solidFill>
                <a:latin typeface="Poppins"/>
                <a:ea typeface="Poppins"/>
                <a:cs typeface="Poppins"/>
                <a:sym typeface="Poppins"/>
              </a:rPr>
              <a:t>is enabled with cross sectoral data types</a:t>
            </a:r>
            <a:r>
              <a:rPr b="1" lang="en-GB" sz="1700">
                <a:solidFill>
                  <a:srgbClr val="000048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lang="en-GB" sz="1700">
                <a:solidFill>
                  <a:srgbClr val="000048"/>
                </a:solidFill>
                <a:latin typeface="Poppins"/>
                <a:ea typeface="Poppins"/>
                <a:cs typeface="Poppins"/>
                <a:sym typeface="Poppins"/>
              </a:rPr>
              <a:t>30th Sept ’25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100" title="Chart"/>
          <p:cNvPicPr preferRelativeResize="0"/>
          <p:nvPr/>
        </p:nvPicPr>
        <p:blipFill rotWithShape="1">
          <a:blip r:embed="rId3">
            <a:alphaModFix/>
          </a:blip>
          <a:srcRect b="0" l="13343" r="6225" t="0"/>
          <a:stretch/>
        </p:blipFill>
        <p:spPr>
          <a:xfrm>
            <a:off x="149550" y="911525"/>
            <a:ext cx="2891046" cy="230747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8" name="Google Shape;728;p100" title="Chart"/>
          <p:cNvPicPr preferRelativeResize="0"/>
          <p:nvPr/>
        </p:nvPicPr>
        <p:blipFill rotWithShape="1">
          <a:blip r:embed="rId4">
            <a:alphaModFix/>
          </a:blip>
          <a:srcRect b="0" l="16032" r="5220" t="0"/>
          <a:stretch/>
        </p:blipFill>
        <p:spPr>
          <a:xfrm>
            <a:off x="3156828" y="911525"/>
            <a:ext cx="2830346" cy="230747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9" name="Google Shape;729;p100" title="Chart"/>
          <p:cNvPicPr preferRelativeResize="0"/>
          <p:nvPr/>
        </p:nvPicPr>
        <p:blipFill rotWithShape="1">
          <a:blip r:embed="rId5">
            <a:alphaModFix/>
          </a:blip>
          <a:srcRect b="0" l="15201" r="4367" t="0"/>
          <a:stretch/>
        </p:blipFill>
        <p:spPr>
          <a:xfrm>
            <a:off x="6103403" y="911525"/>
            <a:ext cx="2891046" cy="230745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0" name="Google Shape;730;p100"/>
          <p:cNvSpPr txBox="1"/>
          <p:nvPr/>
        </p:nvSpPr>
        <p:spPr>
          <a:xfrm>
            <a:off x="178253" y="275704"/>
            <a:ext cx="8409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-GB" sz="1700">
                <a:solidFill>
                  <a:srgbClr val="03097B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AA-facilitated lending – </a:t>
            </a:r>
            <a:r>
              <a:rPr b="1" lang="en-GB" sz="1700">
                <a:solidFill>
                  <a:srgbClr val="F7932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Rising volume &amp; value</a:t>
            </a:r>
            <a:r>
              <a:rPr b="1" lang="en-GB" sz="1700">
                <a:solidFill>
                  <a:srgbClr val="03097B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, and </a:t>
            </a:r>
            <a:r>
              <a:rPr b="1" lang="en-GB" sz="1700">
                <a:solidFill>
                  <a:srgbClr val="F7932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declining ticket sizes</a:t>
            </a:r>
            <a:endParaRPr b="1" sz="1700">
              <a:solidFill>
                <a:srgbClr val="F7932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1" name="Google Shape;731;p100"/>
          <p:cNvSpPr txBox="1"/>
          <p:nvPr/>
        </p:nvSpPr>
        <p:spPr>
          <a:xfrm>
            <a:off x="149550" y="3344525"/>
            <a:ext cx="88449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Hind"/>
                <a:ea typeface="Hind"/>
                <a:cs typeface="Hind"/>
                <a:sym typeface="Hind"/>
              </a:rPr>
              <a:t>AA-enabled lending has witnessed exponential growth in both volume and value over the last three years.</a:t>
            </a:r>
            <a:endParaRPr sz="1300"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Hind"/>
                <a:ea typeface="Hind"/>
                <a:cs typeface="Hind"/>
                <a:sym typeface="Hind"/>
              </a:rPr>
              <a:t>This growth has been driven primarily by NBFCs, with several institutions reporting that AA now enables 50–80% of their total disbursements.</a:t>
            </a:r>
            <a:endParaRPr sz="1300"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Hind"/>
                <a:ea typeface="Hind"/>
                <a:cs typeface="Hind"/>
                <a:sym typeface="Hind"/>
              </a:rPr>
              <a:t>Banks are now actively integrating AA into their credit journeys and are poised to scale up rapidly.</a:t>
            </a:r>
            <a:endParaRPr sz="13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32" name="Google Shape;732;p1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000"/>
              <a:t>‹#›</a:t>
            </a:fld>
            <a:endParaRPr sz="1000"/>
          </a:p>
        </p:txBody>
      </p:sp>
      <p:sp>
        <p:nvSpPr>
          <p:cNvPr id="733" name="Google Shape;733;p100"/>
          <p:cNvSpPr txBox="1"/>
          <p:nvPr/>
        </p:nvSpPr>
        <p:spPr>
          <a:xfrm>
            <a:off x="116400" y="4624525"/>
            <a:ext cx="89514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Hind"/>
                <a:ea typeface="Hind"/>
                <a:cs typeface="Hind"/>
                <a:sym typeface="Hind"/>
              </a:rPr>
              <a:t>NOTE: All the numbers in the graphs above are based on the actual, self-reported statistics by leading lending FIUs in the Account Aggregator (AA) ecosystem. </a:t>
            </a:r>
            <a:endParaRPr i="1" sz="10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01"/>
          <p:cNvSpPr txBox="1"/>
          <p:nvPr/>
        </p:nvSpPr>
        <p:spPr>
          <a:xfrm>
            <a:off x="178253" y="123304"/>
            <a:ext cx="840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-GB" sz="1700">
                <a:solidFill>
                  <a:srgbClr val="03097B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Usage is seen picking up in multiple loan products- beyond unsecured lending</a:t>
            </a:r>
            <a:endParaRPr b="1" sz="1700">
              <a:solidFill>
                <a:srgbClr val="03097B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39" name="Google Shape;739;p101" title="Chart"/>
          <p:cNvPicPr preferRelativeResize="0"/>
          <p:nvPr/>
        </p:nvPicPr>
        <p:blipFill rotWithShape="1">
          <a:blip r:embed="rId3">
            <a:alphaModFix/>
          </a:blip>
          <a:srcRect b="0" l="10383" r="6814" t="0"/>
          <a:stretch/>
        </p:blipFill>
        <p:spPr>
          <a:xfrm>
            <a:off x="146325" y="901050"/>
            <a:ext cx="2888349" cy="23397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0" name="Google Shape;740;p101" title="Chart"/>
          <p:cNvPicPr preferRelativeResize="0"/>
          <p:nvPr/>
        </p:nvPicPr>
        <p:blipFill rotWithShape="1">
          <a:blip r:embed="rId4">
            <a:alphaModFix/>
          </a:blip>
          <a:srcRect b="0" l="12842" r="4355" t="0"/>
          <a:stretch/>
        </p:blipFill>
        <p:spPr>
          <a:xfrm>
            <a:off x="3139743" y="901051"/>
            <a:ext cx="2888349" cy="233969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1" name="Google Shape;741;p101" title="Chart"/>
          <p:cNvPicPr preferRelativeResize="0"/>
          <p:nvPr/>
        </p:nvPicPr>
        <p:blipFill rotWithShape="1">
          <a:blip r:embed="rId5">
            <a:alphaModFix/>
          </a:blip>
          <a:srcRect b="0" l="14075" r="4748" t="0"/>
          <a:stretch/>
        </p:blipFill>
        <p:spPr>
          <a:xfrm>
            <a:off x="6133162" y="901050"/>
            <a:ext cx="2831463" cy="23397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2" name="Google Shape;742;p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000"/>
              <a:t>‹#›</a:t>
            </a:fld>
            <a:endParaRPr sz="1000"/>
          </a:p>
        </p:txBody>
      </p:sp>
      <p:sp>
        <p:nvSpPr>
          <p:cNvPr id="743" name="Google Shape;743;p101"/>
          <p:cNvSpPr txBox="1"/>
          <p:nvPr/>
        </p:nvSpPr>
        <p:spPr>
          <a:xfrm>
            <a:off x="149550" y="3344525"/>
            <a:ext cx="88449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Consumption loans (personal loans, consumer durable loans, and credit cards) have been the most buoyant loan segment. 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Unsecured loan beyond personal consumption witnessing healthy traction, yet require additional data types. . 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We are working on promoting usage of account aggregators in housing loans, MSME finance, cash flow based lending and government led financial inclusion schemes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44" name="Google Shape;744;p101"/>
          <p:cNvSpPr txBox="1"/>
          <p:nvPr/>
        </p:nvSpPr>
        <p:spPr>
          <a:xfrm>
            <a:off x="116400" y="4624525"/>
            <a:ext cx="89514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Hind"/>
                <a:ea typeface="Hind"/>
                <a:cs typeface="Hind"/>
                <a:sym typeface="Hind"/>
              </a:rPr>
              <a:t>NOTE: All the numbers in the graphs above are based on the actual, self-reported statistics by leading lending FIUs in the Account Aggregator (AA) ecosystem. </a:t>
            </a:r>
            <a:endParaRPr i="1" sz="10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2"/>
          <p:cNvSpPr txBox="1"/>
          <p:nvPr/>
        </p:nvSpPr>
        <p:spPr>
          <a:xfrm>
            <a:off x="573600" y="4395925"/>
            <a:ext cx="7996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latin typeface="Hind"/>
                <a:ea typeface="Hind"/>
                <a:cs typeface="Hind"/>
                <a:sym typeface="Hind"/>
              </a:rPr>
              <a:t>* All the above numbers are b</a:t>
            </a:r>
            <a:r>
              <a:rPr i="1" lang="en-GB" sz="10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ased on </a:t>
            </a:r>
            <a:r>
              <a:rPr i="1" lang="en-GB" sz="10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self-reported data from </a:t>
            </a:r>
            <a:r>
              <a:rPr i="1" lang="en-GB" sz="10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Sahamati survey of leading institutions in each category</a:t>
            </a:r>
            <a:r>
              <a:rPr i="1" lang="en-GB" sz="1000">
                <a:latin typeface="Hind"/>
                <a:ea typeface="Hind"/>
                <a:cs typeface="Hind"/>
                <a:sym typeface="Hind"/>
              </a:rPr>
              <a:t>. The participating FIUs</a:t>
            </a:r>
            <a:r>
              <a:rPr i="1" lang="en-GB" sz="10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represent</a:t>
            </a:r>
            <a:r>
              <a:rPr i="1" lang="en-GB" sz="1000">
                <a:latin typeface="Hind"/>
                <a:ea typeface="Hind"/>
                <a:cs typeface="Hind"/>
                <a:sym typeface="Hind"/>
              </a:rPr>
              <a:t> approximately </a:t>
            </a:r>
            <a:r>
              <a:rPr b="1" i="1" lang="en-GB" sz="1000">
                <a:latin typeface="Hind"/>
                <a:ea typeface="Hind"/>
                <a:cs typeface="Hind"/>
                <a:sym typeface="Hind"/>
              </a:rPr>
              <a:t>50</a:t>
            </a:r>
            <a:r>
              <a:rPr b="1" i="1" lang="en-GB" sz="10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% </a:t>
            </a:r>
            <a:r>
              <a:rPr b="1" i="1" lang="en-GB" sz="1000">
                <a:latin typeface="Hind"/>
                <a:ea typeface="Hind"/>
                <a:cs typeface="Hind"/>
                <a:sym typeface="Hind"/>
              </a:rPr>
              <a:t>to 65% </a:t>
            </a:r>
            <a:r>
              <a:rPr i="1" lang="en-GB" sz="10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of successful consents within their respective segments. </a:t>
            </a:r>
            <a:endParaRPr i="1" sz="10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50" name="Google Shape;750;p10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000"/>
              <a:t>‹#›</a:t>
            </a:fld>
            <a:endParaRPr sz="1000"/>
          </a:p>
        </p:txBody>
      </p:sp>
      <p:grpSp>
        <p:nvGrpSpPr>
          <p:cNvPr id="751" name="Google Shape;751;p102"/>
          <p:cNvGrpSpPr/>
          <p:nvPr/>
        </p:nvGrpSpPr>
        <p:grpSpPr>
          <a:xfrm>
            <a:off x="8813199" y="88562"/>
            <a:ext cx="220421" cy="263294"/>
            <a:chOff x="8219848" y="1665561"/>
            <a:chExt cx="866774" cy="1035367"/>
          </a:xfrm>
        </p:grpSpPr>
        <p:sp>
          <p:nvSpPr>
            <p:cNvPr id="752" name="Google Shape;752;p102"/>
            <p:cNvSpPr/>
            <p:nvPr/>
          </p:nvSpPr>
          <p:spPr>
            <a:xfrm>
              <a:off x="8391103" y="1665561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200219" y="508921"/>
                  </a:moveTo>
                  <a:lnTo>
                    <a:pt x="590744" y="385096"/>
                  </a:lnTo>
                  <a:cubicBezTo>
                    <a:pt x="590744" y="385096"/>
                    <a:pt x="695519" y="346996"/>
                    <a:pt x="695519" y="232696"/>
                  </a:cubicBezTo>
                  <a:lnTo>
                    <a:pt x="695519" y="0"/>
                  </a:lnTo>
                  <a:lnTo>
                    <a:pt x="104969" y="185071"/>
                  </a:lnTo>
                  <a:cubicBezTo>
                    <a:pt x="104969" y="185071"/>
                    <a:pt x="-37906" y="242221"/>
                    <a:pt x="9719" y="404146"/>
                  </a:cubicBezTo>
                  <a:cubicBezTo>
                    <a:pt x="66869" y="537496"/>
                    <a:pt x="200219" y="508921"/>
                    <a:pt x="200219" y="508921"/>
                  </a:cubicBez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2"/>
            <p:cNvSpPr/>
            <p:nvPr/>
          </p:nvSpPr>
          <p:spPr>
            <a:xfrm>
              <a:off x="8219848" y="2189436"/>
              <a:ext cx="695519" cy="511492"/>
            </a:xfrm>
            <a:custGeom>
              <a:rect b="b" l="l" r="r" t="t"/>
              <a:pathLst>
                <a:path extrusionOk="0" h="511492" w="695519">
                  <a:moveTo>
                    <a:pt x="495300" y="2572"/>
                  </a:moveTo>
                  <a:lnTo>
                    <a:pt x="104775" y="126397"/>
                  </a:lnTo>
                  <a:cubicBezTo>
                    <a:pt x="104775" y="126397"/>
                    <a:pt x="0" y="164497"/>
                    <a:pt x="0" y="278797"/>
                  </a:cubicBezTo>
                  <a:lnTo>
                    <a:pt x="0" y="511492"/>
                  </a:lnTo>
                  <a:lnTo>
                    <a:pt x="590550" y="326422"/>
                  </a:lnTo>
                  <a:cubicBezTo>
                    <a:pt x="590550" y="326422"/>
                    <a:pt x="733425" y="269272"/>
                    <a:pt x="685800" y="107347"/>
                  </a:cubicBezTo>
                  <a:cubicBezTo>
                    <a:pt x="628650" y="-26003"/>
                    <a:pt x="495300" y="2572"/>
                    <a:pt x="495300" y="2572"/>
                  </a:cubicBezTo>
                  <a:close/>
                </a:path>
              </a:pathLst>
            </a:custGeom>
            <a:solidFill>
              <a:srgbClr val="FF882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4" name="Google Shape;754;p102"/>
          <p:cNvSpPr txBox="1"/>
          <p:nvPr/>
        </p:nvSpPr>
        <p:spPr>
          <a:xfrm>
            <a:off x="178253" y="275704"/>
            <a:ext cx="8409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-GB" sz="1700">
                <a:solidFill>
                  <a:srgbClr val="03097B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FY 25 witnessed more than </a:t>
            </a:r>
            <a:r>
              <a:rPr b="1" lang="en-GB" sz="1700">
                <a:solidFill>
                  <a:srgbClr val="F7932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2.4 crore</a:t>
            </a:r>
            <a:r>
              <a:rPr b="1" lang="en-GB" sz="1700">
                <a:solidFill>
                  <a:srgbClr val="03097B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customers facilitated by AAs</a:t>
            </a:r>
            <a:endParaRPr b="1" sz="1700">
              <a:solidFill>
                <a:srgbClr val="F7932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102"/>
          <p:cNvSpPr txBox="1"/>
          <p:nvPr/>
        </p:nvSpPr>
        <p:spPr>
          <a:xfrm>
            <a:off x="588750" y="3532425"/>
            <a:ext cx="796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0C0C0C"/>
                </a:solidFill>
                <a:latin typeface="Hind"/>
                <a:ea typeface="Hind"/>
                <a:cs typeface="Hind"/>
                <a:sym typeface="Hind"/>
              </a:rPr>
              <a:t>According to self-reported data, the account aggregator ecosystem has facilitated </a:t>
            </a:r>
            <a:r>
              <a:rPr b="1" i="1" lang="en-GB">
                <a:solidFill>
                  <a:srgbClr val="6AA84F"/>
                </a:solidFill>
                <a:latin typeface="Hind"/>
                <a:ea typeface="Hind"/>
                <a:cs typeface="Hind"/>
                <a:sym typeface="Hind"/>
              </a:rPr>
              <a:t>244+ lakh</a:t>
            </a:r>
            <a:r>
              <a:rPr b="1" i="1" lang="en-GB">
                <a:solidFill>
                  <a:srgbClr val="0C0C0C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i="1" lang="en-GB">
                <a:solidFill>
                  <a:srgbClr val="0C0C0C"/>
                </a:solidFill>
                <a:latin typeface="Hind"/>
                <a:ea typeface="Hind"/>
                <a:cs typeface="Hind"/>
                <a:sym typeface="Hind"/>
              </a:rPr>
              <a:t>customers to avail a financial product or service using the account aggregator ecosystem in FY25. </a:t>
            </a:r>
            <a:endParaRPr i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56" name="Google Shape;756;p102"/>
          <p:cNvSpPr/>
          <p:nvPr/>
        </p:nvSpPr>
        <p:spPr>
          <a:xfrm>
            <a:off x="590325" y="1558627"/>
            <a:ext cx="1542900" cy="16671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₹1,07,917</a:t>
            </a:r>
            <a:r>
              <a:rPr b="1" lang="en-GB" sz="15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crore</a:t>
            </a:r>
            <a:endParaRPr b="1" sz="15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disbursed across</a:t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122 lakh</a:t>
            </a:r>
            <a:endParaRPr sz="15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loans in FY25</a:t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57" name="Google Shape;757;p102"/>
          <p:cNvSpPr txBox="1"/>
          <p:nvPr/>
        </p:nvSpPr>
        <p:spPr>
          <a:xfrm>
            <a:off x="2679321" y="1804856"/>
            <a:ext cx="1368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58" name="Google Shape;758;p102"/>
          <p:cNvSpPr/>
          <p:nvPr/>
        </p:nvSpPr>
        <p:spPr>
          <a:xfrm>
            <a:off x="2679328" y="1558627"/>
            <a:ext cx="1542900" cy="16671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76.9 lakh</a:t>
            </a:r>
            <a:endParaRPr b="1" sz="15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PFM customers served in FY25</a:t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(</a:t>
            </a:r>
            <a:r>
              <a:rPr i="1" lang="en-GB" sz="11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only RIAs</a:t>
            </a:r>
            <a:r>
              <a:rPr lang="en-GB" sz="11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)</a:t>
            </a:r>
            <a:endParaRPr sz="11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59" name="Google Shape;759;p102"/>
          <p:cNvSpPr txBox="1"/>
          <p:nvPr/>
        </p:nvSpPr>
        <p:spPr>
          <a:xfrm>
            <a:off x="590325" y="1077638"/>
            <a:ext cx="154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Lending</a:t>
            </a:r>
            <a:endParaRPr sz="1300"/>
          </a:p>
        </p:txBody>
      </p:sp>
      <p:sp>
        <p:nvSpPr>
          <p:cNvPr id="760" name="Google Shape;760;p102"/>
          <p:cNvSpPr txBox="1"/>
          <p:nvPr/>
        </p:nvSpPr>
        <p:spPr>
          <a:xfrm>
            <a:off x="2679325" y="1041375"/>
            <a:ext cx="154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PFM</a:t>
            </a:r>
            <a:endParaRPr sz="1300"/>
          </a:p>
        </p:txBody>
      </p:sp>
      <p:sp>
        <p:nvSpPr>
          <p:cNvPr id="761" name="Google Shape;761;p102"/>
          <p:cNvSpPr txBox="1"/>
          <p:nvPr/>
        </p:nvSpPr>
        <p:spPr>
          <a:xfrm>
            <a:off x="4768320" y="1868985"/>
            <a:ext cx="1368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62" name="Google Shape;762;p102"/>
          <p:cNvSpPr/>
          <p:nvPr/>
        </p:nvSpPr>
        <p:spPr>
          <a:xfrm>
            <a:off x="4768327" y="1558627"/>
            <a:ext cx="1542900" cy="16671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47.3 lakh</a:t>
            </a:r>
            <a:endParaRPr b="1" sz="15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F&amp;O accounts verified in FY25</a:t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63" name="Google Shape;763;p102"/>
          <p:cNvSpPr txBox="1"/>
          <p:nvPr/>
        </p:nvSpPr>
        <p:spPr>
          <a:xfrm>
            <a:off x="4768325" y="1058150"/>
            <a:ext cx="154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Stockbroking</a:t>
            </a:r>
            <a:endParaRPr sz="1300"/>
          </a:p>
        </p:txBody>
      </p:sp>
      <p:sp>
        <p:nvSpPr>
          <p:cNvPr id="764" name="Google Shape;764;p102"/>
          <p:cNvSpPr txBox="1"/>
          <p:nvPr/>
        </p:nvSpPr>
        <p:spPr>
          <a:xfrm>
            <a:off x="6857319" y="1857132"/>
            <a:ext cx="1368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65" name="Google Shape;765;p102"/>
          <p:cNvSpPr/>
          <p:nvPr/>
        </p:nvSpPr>
        <p:spPr>
          <a:xfrm>
            <a:off x="6857326" y="1558627"/>
            <a:ext cx="1542900" cy="1667100"/>
          </a:xfrm>
          <a:prstGeom prst="round2DiagRect">
            <a:avLst>
              <a:gd fmla="val 15708" name="adj1"/>
              <a:gd fmla="val 0" name="adj2"/>
            </a:avLst>
          </a:prstGeom>
          <a:solidFill>
            <a:srgbClr val="FFFFFF"/>
          </a:solidFill>
          <a:ln cap="flat" cmpd="sng" w="12700">
            <a:solidFill>
              <a:srgbClr val="F26D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12800" sx="97000" rotWithShape="0" algn="t" dir="5400000" dist="266700" sy="97000">
              <a:srgbClr val="000000">
                <a:alpha val="74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28,472</a:t>
            </a:r>
            <a:endParaRPr b="1" sz="15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Life insurance policies issued in FY25</a:t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66" name="Google Shape;766;p102"/>
          <p:cNvSpPr txBox="1"/>
          <p:nvPr/>
        </p:nvSpPr>
        <p:spPr>
          <a:xfrm>
            <a:off x="6857325" y="1041388"/>
            <a:ext cx="154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8827"/>
                </a:solidFill>
                <a:latin typeface="Poppins"/>
                <a:ea typeface="Poppins"/>
                <a:cs typeface="Poppins"/>
                <a:sym typeface="Poppins"/>
              </a:rPr>
              <a:t>Life Insurance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nance Infographics by Slidesgo">
  <a:themeElements>
    <a:clrScheme name="Simple Light">
      <a:dk1>
        <a:srgbClr val="000000"/>
      </a:dk1>
      <a:lt1>
        <a:srgbClr val="FFFFFF"/>
      </a:lt1>
      <a:dk2>
        <a:srgbClr val="0D3E65"/>
      </a:dk2>
      <a:lt2>
        <a:srgbClr val="1F5B84"/>
      </a:lt2>
      <a:accent1>
        <a:srgbClr val="3280AD"/>
      </a:accent1>
      <a:accent2>
        <a:srgbClr val="54AED6"/>
      </a:accent2>
      <a:accent3>
        <a:srgbClr val="F6A53C"/>
      </a:accent3>
      <a:accent4>
        <a:srgbClr val="FED57D"/>
      </a:accent4>
      <a:accent5>
        <a:srgbClr val="B0E6FF"/>
      </a:accent5>
      <a:accent6>
        <a:srgbClr val="1F5B8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hamati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inance Infographics by Slidesgo">
  <a:themeElements>
    <a:clrScheme name="Simple Light">
      <a:dk1>
        <a:srgbClr val="000000"/>
      </a:dk1>
      <a:lt1>
        <a:srgbClr val="FFFFFF"/>
      </a:lt1>
      <a:dk2>
        <a:srgbClr val="0D3E65"/>
      </a:dk2>
      <a:lt2>
        <a:srgbClr val="1F5B84"/>
      </a:lt2>
      <a:accent1>
        <a:srgbClr val="3280AD"/>
      </a:accent1>
      <a:accent2>
        <a:srgbClr val="54AED6"/>
      </a:accent2>
      <a:accent3>
        <a:srgbClr val="F6A53C"/>
      </a:accent3>
      <a:accent4>
        <a:srgbClr val="FED57D"/>
      </a:accent4>
      <a:accent5>
        <a:srgbClr val="B0E6FF"/>
      </a:accent5>
      <a:accent6>
        <a:srgbClr val="1F5B8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